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haansoftpptx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1" r:id="rId1"/>
    <p:sldMasterId id="2147483730" r:id="rId2"/>
    <p:sldMasterId id="2147483744" r:id="rId3"/>
    <p:sldMasterId id="2147483757" r:id="rId4"/>
  </p:sldMasterIdLst>
  <p:notesMasterIdLst>
    <p:notesMasterId r:id="rId137"/>
  </p:notesMasterIdLst>
  <p:handoutMasterIdLst>
    <p:handoutMasterId r:id="rId138"/>
  </p:handoutMasterIdLst>
  <p:sldIdLst>
    <p:sldId id="397" r:id="rId5"/>
    <p:sldId id="461" r:id="rId6"/>
    <p:sldId id="262" r:id="rId7"/>
    <p:sldId id="265" r:id="rId8"/>
    <p:sldId id="266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63" r:id="rId17"/>
    <p:sldId id="274" r:id="rId18"/>
    <p:sldId id="276" r:id="rId19"/>
    <p:sldId id="281" r:id="rId20"/>
    <p:sldId id="282" r:id="rId21"/>
    <p:sldId id="283" r:id="rId22"/>
    <p:sldId id="275" r:id="rId23"/>
    <p:sldId id="285" r:id="rId24"/>
    <p:sldId id="277" r:id="rId25"/>
    <p:sldId id="286" r:id="rId26"/>
    <p:sldId id="287" r:id="rId27"/>
    <p:sldId id="288" r:id="rId28"/>
    <p:sldId id="289" r:id="rId29"/>
    <p:sldId id="291" r:id="rId30"/>
    <p:sldId id="290" r:id="rId31"/>
    <p:sldId id="292" r:id="rId32"/>
    <p:sldId id="293" r:id="rId33"/>
    <p:sldId id="294" r:id="rId34"/>
    <p:sldId id="295" r:id="rId35"/>
    <p:sldId id="296" r:id="rId36"/>
    <p:sldId id="278" r:id="rId37"/>
    <p:sldId id="297" r:id="rId38"/>
    <p:sldId id="298" r:id="rId39"/>
    <p:sldId id="299" r:id="rId40"/>
    <p:sldId id="300" r:id="rId41"/>
    <p:sldId id="301" r:id="rId42"/>
    <p:sldId id="302" r:id="rId43"/>
    <p:sldId id="304" r:id="rId44"/>
    <p:sldId id="305" r:id="rId45"/>
    <p:sldId id="307" r:id="rId46"/>
    <p:sldId id="306" r:id="rId47"/>
    <p:sldId id="311" r:id="rId48"/>
    <p:sldId id="308" r:id="rId49"/>
    <p:sldId id="257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6" r:id="rId80"/>
    <p:sldId id="342" r:id="rId81"/>
    <p:sldId id="343" r:id="rId82"/>
    <p:sldId id="344" r:id="rId83"/>
    <p:sldId id="345" r:id="rId84"/>
    <p:sldId id="347" r:id="rId85"/>
    <p:sldId id="348" r:id="rId86"/>
    <p:sldId id="349" r:id="rId87"/>
    <p:sldId id="350" r:id="rId88"/>
    <p:sldId id="33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7" r:id="rId102"/>
    <p:sldId id="368" r:id="rId103"/>
    <p:sldId id="363" r:id="rId104"/>
    <p:sldId id="364" r:id="rId105"/>
    <p:sldId id="365" r:id="rId106"/>
    <p:sldId id="366" r:id="rId107"/>
    <p:sldId id="394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8" r:id="rId117"/>
    <p:sldId id="377" r:id="rId118"/>
    <p:sldId id="380" r:id="rId119"/>
    <p:sldId id="396" r:id="rId120"/>
    <p:sldId id="381" r:id="rId121"/>
    <p:sldId id="395" r:id="rId122"/>
    <p:sldId id="379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260" r:id="rId136"/>
  </p:sldIdLst>
  <p:sldSz cx="9144000" cy="5143500" type="screen16x9"/>
  <p:notesSz cx="9926638" cy="6797675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25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2981" userDrawn="1">
          <p15:clr>
            <a:srgbClr val="A4A3A4"/>
          </p15:clr>
        </p15:guide>
        <p15:guide id="7" orient="horz" pos="1620" userDrawn="1">
          <p15:clr>
            <a:srgbClr val="A4A3A4"/>
          </p15:clr>
        </p15:guide>
        <p15:guide id="8" orient="horz" pos="378" userDrawn="1">
          <p15:clr>
            <a:srgbClr val="A4A3A4"/>
          </p15:clr>
        </p15:guide>
        <p15:guide id="9" pos="2835" userDrawn="1">
          <p15:clr>
            <a:srgbClr val="A4A3A4"/>
          </p15:clr>
        </p15:guide>
        <p15:guide id="10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7E7E"/>
    <a:srgbClr val="0000CC"/>
    <a:srgbClr val="FFFFFF"/>
    <a:srgbClr val="0A2445"/>
    <a:srgbClr val="0C335A"/>
    <a:srgbClr val="194BC8"/>
    <a:srgbClr val="59595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8349" autoAdjust="0"/>
  </p:normalViewPr>
  <p:slideViewPr>
    <p:cSldViewPr snapToGrid="0">
      <p:cViewPr varScale="1">
        <p:scale>
          <a:sx n="121" d="100"/>
          <a:sy n="121" d="100"/>
        </p:scale>
        <p:origin x="390" y="90"/>
      </p:cViewPr>
      <p:guideLst>
        <p:guide pos="2925"/>
        <p:guide pos="158"/>
        <p:guide pos="5602"/>
        <p:guide orient="horz" pos="2981"/>
        <p:guide orient="horz" pos="1620"/>
        <p:guide orient="horz" pos="378"/>
        <p:guide pos="283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242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8B9EC-BE9D-4C7D-8266-2321A4142F8F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1A752-B474-4124-BF89-C2DDCA27F3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70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10FD2-E00C-4F1A-84B9-F36709DB22C6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4D422-99CB-4AEB-8464-6E941B30F1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63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141" userDrawn="1">
          <p15:clr>
            <a:srgbClr val="F26B43"/>
          </p15:clr>
        </p15:guide>
        <p15:guide id="2" pos="3127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4175" y="849313"/>
            <a:ext cx="4078288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9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______1.pptx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gst-in.com" TargetMode="External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gst-in.com" TargetMode="External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blipFill dpi="0" rotWithShape="1">
          <a:blip r:embed="rId2" cstate="print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600">
                <a:solidFill>
                  <a:srgbClr val="194BC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38071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0"/>
            <a:ext cx="7524000" cy="65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95222"/>
          <a:stretch/>
        </p:blipFill>
        <p:spPr>
          <a:xfrm>
            <a:off x="259080" y="4897756"/>
            <a:ext cx="8884920" cy="24574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44830" y="45721"/>
            <a:ext cx="6915150" cy="639367"/>
          </a:xfrm>
        </p:spPr>
        <p:txBody>
          <a:bodyPr>
            <a:normAutofit/>
          </a:bodyPr>
          <a:lstStyle>
            <a:lvl1pPr>
              <a:defRPr sz="3600" b="1" spc="-15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10" y="143064"/>
            <a:ext cx="1021185" cy="2565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710" y="4932023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378" rtl="0" eaLnBrk="1" latinLnBrk="1" hangingPunct="1"/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CONFIDENTIAL/</a:t>
            </a:r>
            <a:r>
              <a:rPr lang="en-US" altLang="ko-KR" sz="1050" b="1" kern="120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Ⓒ</a:t>
            </a:r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GST 2023</a:t>
            </a:r>
            <a:endParaRPr lang="ko-KR" altLang="en-US" sz="1050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0" y="218277"/>
            <a:ext cx="611392" cy="41037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60320" y="4937760"/>
            <a:ext cx="1280160" cy="205740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0480" y="4937760"/>
            <a:ext cx="384048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37760"/>
            <a:ext cx="146304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131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07139"/>
            <a:ext cx="7081520" cy="451355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3749" y="558494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63749" y="4801960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488" y="4904811"/>
            <a:ext cx="573024" cy="19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3209049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485395"/>
      </p:ext>
    </p:extLst>
  </p:cSld>
  <p:clrMapOvr>
    <a:masterClrMapping/>
  </p:clrMapOvr>
  <p:transition/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>
            <a:hlinkClick r:id="" action="ppaction://ole?verb=0"/>
            <a:extLst>
              <a:ext uri="{FF2B5EF4-FFF2-40B4-BE49-F238E27FC236}">
                <a16:creationId xmlns="" xmlns:a16="http://schemas.microsoft.com/office/drawing/2014/main" id="{EAB0E9B3-39CD-4A31-8274-90F1628D008E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032810453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Presentation" r:id="rId3" imgW="4571981" imgH="3429123" progId="PowerPoint.Show.12">
                  <p:embed/>
                </p:oleObj>
              </mc:Choice>
              <mc:Fallback>
                <p:oleObj name="Presentation" r:id="rId3" imgW="4571981" imgH="3429123" progId="PowerPoint.Show.12">
                  <p:embed/>
                  <p:pic>
                    <p:nvPicPr>
                      <p:cNvPr id="7" name="개체 6">
                        <a:hlinkClick r:id="" action="ppaction://ole?verb=0"/>
                        <a:extLst>
                          <a:ext uri="{FF2B5EF4-FFF2-40B4-BE49-F238E27FC236}">
                            <a16:creationId xmlns="" xmlns:a16="http://schemas.microsoft.com/office/drawing/2014/main" id="{EAB0E9B3-39CD-4A31-8274-90F1628D00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93113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2"/>
            <a:ext cx="7680960" cy="49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95222"/>
          <a:stretch/>
        </p:blipFill>
        <p:spPr>
          <a:xfrm>
            <a:off x="259080" y="4938867"/>
            <a:ext cx="8884920" cy="204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39" y="125161"/>
            <a:ext cx="1021185" cy="25657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42105" y="4967251"/>
            <a:ext cx="141096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685800" rtl="0" eaLnBrk="1" latinLnBrk="1" hangingPunct="1"/>
            <a:r>
              <a:rPr lang="en-US" altLang="ko-KR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CONFIDENTIAL/</a:t>
            </a:r>
            <a:r>
              <a:rPr lang="en-US" altLang="ko-KR" sz="788" b="1" kern="120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Ⓒ</a:t>
            </a:r>
            <a:r>
              <a:rPr lang="en-US" altLang="ko-KR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GST 2022 </a:t>
            </a:r>
            <a:endParaRPr lang="ko-KR" altLang="en-US" sz="788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1" y="48262"/>
            <a:ext cx="611392" cy="410374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77190"/>
            <a:ext cx="1463040" cy="166310"/>
          </a:xfrm>
        </p:spPr>
        <p:txBody>
          <a:bodyPr/>
          <a:lstStyle>
            <a:lvl1pPr>
              <a:defRPr sz="750" b="1">
                <a:solidFill>
                  <a:schemeClr val="tx1"/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16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7C88566-49FC-4A99-A159-7064A27D8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="" xmlns:a16="http://schemas.microsoft.com/office/drawing/2014/main" id="{8F0EAAF2-224A-4FD1-9AF5-3CD1DFBE439C}"/>
              </a:ext>
            </a:extLst>
          </p:cNvPr>
          <p:cNvSpPr txBox="1">
            <a:spLocks/>
          </p:cNvSpPr>
          <p:nvPr userDrawn="1"/>
        </p:nvSpPr>
        <p:spPr>
          <a:xfrm>
            <a:off x="2461847" y="2841597"/>
            <a:ext cx="4220308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50" b="1" dirty="0">
                <a:gradFill>
                  <a:gsLst>
                    <a:gs pos="0">
                      <a:srgbClr val="0A55B2"/>
                    </a:gs>
                    <a:gs pos="100000">
                      <a:srgbClr val="0A55B2"/>
                    </a:gs>
                  </a:gsLst>
                  <a:lin ang="0" scaled="0"/>
                </a:gradFill>
                <a:latin typeface="+mn-lt"/>
                <a:cs typeface="Arial" panose="020B0604020202020204" pitchFamily="34" charset="0"/>
              </a:rPr>
              <a:t>Thank you !</a:t>
            </a:r>
            <a:endParaRPr lang="ko-KR" altLang="en-US" sz="4050" b="1" dirty="0">
              <a:gradFill>
                <a:gsLst>
                  <a:gs pos="0">
                    <a:srgbClr val="0A55B2"/>
                  </a:gs>
                  <a:gs pos="100000">
                    <a:srgbClr val="0A55B2"/>
                  </a:gs>
                </a:gsLst>
                <a:lin ang="0" scaled="0"/>
              </a:gra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26368D-4971-4A2E-A195-33744F4A07B9}"/>
              </a:ext>
            </a:extLst>
          </p:cNvPr>
          <p:cNvSpPr txBox="1"/>
          <p:nvPr userDrawn="1"/>
        </p:nvSpPr>
        <p:spPr>
          <a:xfrm>
            <a:off x="409798" y="4934778"/>
            <a:ext cx="8440616" cy="1846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</a:t>
            </a:r>
            <a:r>
              <a:rPr lang="en-US" sz="75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 Technology Co., Ltd. • 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#15-13,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Dongtansandan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6-gil, Dongtan-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myeon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Hwaseong-si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Gyeonggi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-do, 18487 Korea • +82.31.371.2200 • </a:t>
            </a:r>
            <a:r>
              <a:rPr lang="en-US" sz="750" b="1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sales@gst-in.com</a:t>
            </a:r>
            <a:endParaRPr lang="en-US" sz="75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8">
            <a:extLst>
              <a:ext uri="{FF2B5EF4-FFF2-40B4-BE49-F238E27FC236}">
                <a16:creationId xmlns="" xmlns:a16="http://schemas.microsoft.com/office/drawing/2014/main" id="{FC5D6106-5EF0-47A6-B150-00B4E2B02B05}"/>
              </a:ext>
            </a:extLst>
          </p:cNvPr>
          <p:cNvCxnSpPr/>
          <p:nvPr userDrawn="1"/>
        </p:nvCxnSpPr>
        <p:spPr>
          <a:xfrm>
            <a:off x="578610" y="4903028"/>
            <a:ext cx="81029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="" xmlns:a16="http://schemas.microsoft.com/office/drawing/2014/main" id="{221D62B6-C878-4CDA-A615-F91E1E912379}"/>
              </a:ext>
            </a:extLst>
          </p:cNvPr>
          <p:cNvCxnSpPr/>
          <p:nvPr userDrawn="1"/>
        </p:nvCxnSpPr>
        <p:spPr>
          <a:xfrm>
            <a:off x="578610" y="4934777"/>
            <a:ext cx="8102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11265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Table of Contents - wo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285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2"/>
            <a:ext cx="7680960" cy="496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39" y="125161"/>
            <a:ext cx="1021185" cy="2565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1" y="48262"/>
            <a:ext cx="611392" cy="410374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77190"/>
            <a:ext cx="1463040" cy="166310"/>
          </a:xfrm>
        </p:spPr>
        <p:txBody>
          <a:bodyPr/>
          <a:lstStyle>
            <a:lvl1pPr>
              <a:defRPr sz="750" b="1">
                <a:solidFill>
                  <a:schemeClr val="tx1"/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98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/>
          <p:cNvPicPr>
            <a:picLocks noChangeAspect="1"/>
          </p:cNvPicPr>
          <p:nvPr userDrawn="1"/>
        </p:nvPicPr>
        <p:blipFill>
          <a:blip r:embed="rId2" cstate="print"/>
          <a:srcRect r="17717" b="87192"/>
          <a:stretch>
            <a:fillRect/>
          </a:stretch>
        </p:blipFill>
        <p:spPr bwMode="auto">
          <a:xfrm>
            <a:off x="0" y="0"/>
            <a:ext cx="7524750" cy="65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7"/>
          <p:cNvPicPr>
            <a:picLocks noChangeAspect="1"/>
          </p:cNvPicPr>
          <p:nvPr userDrawn="1"/>
        </p:nvPicPr>
        <p:blipFill>
          <a:blip r:embed="rId3" cstate="print"/>
          <a:srcRect l="2834" t="95222"/>
          <a:stretch>
            <a:fillRect/>
          </a:stretch>
        </p:blipFill>
        <p:spPr bwMode="auto">
          <a:xfrm>
            <a:off x="258764" y="4898232"/>
            <a:ext cx="8885237" cy="245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7176" y="101204"/>
            <a:ext cx="1020763" cy="255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652145" y="4952343"/>
            <a:ext cx="1728358" cy="213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8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CONFIDENTIAL/ </a:t>
            </a:r>
            <a:r>
              <a:rPr kumimoji="1" lang="ko-KR" altLang="en-US" sz="788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Ⓒ</a:t>
            </a:r>
            <a:r>
              <a:rPr kumimoji="1" lang="en-US" altLang="ko-KR" sz="788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GST 2022</a:t>
            </a:r>
            <a:endParaRPr kumimoji="1" lang="ko-KR" altLang="en-US" sz="788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5" cstate="print"/>
          <a:srcRect l="42500" b="40709"/>
          <a:stretch>
            <a:fillRect/>
          </a:stretch>
        </p:blipFill>
        <p:spPr bwMode="auto">
          <a:xfrm>
            <a:off x="0" y="217886"/>
            <a:ext cx="611188" cy="41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830" y="45721"/>
            <a:ext cx="6915150" cy="639367"/>
          </a:xfrm>
        </p:spPr>
        <p:txBody>
          <a:bodyPr>
            <a:normAutofit/>
          </a:bodyPr>
          <a:lstStyle>
            <a:lvl1pPr>
              <a:defRPr sz="2100" b="1" spc="-11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latinLnBrk="1">
              <a:defRPr sz="75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latinLnBrk="1">
              <a:defRPr sz="75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A5A948A-3C66-46C3-8388-492BAC3AD2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47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blipFill dpi="0" rotWithShape="1">
          <a:blip r:embed="rId2" cstate="print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600">
                <a:solidFill>
                  <a:srgbClr val="194BC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26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 w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200">
                <a:solidFill>
                  <a:srgbClr val="194BC8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23330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 w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200">
                <a:solidFill>
                  <a:srgbClr val="194BC8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1741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. Table of Contents - abatem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1"/>
            <a:ext cx="6035040" cy="3114040"/>
          </a:xfrm>
        </p:spPr>
        <p:txBody>
          <a:bodyPr>
            <a:normAutofit/>
          </a:bodyPr>
          <a:lstStyle>
            <a:lvl1pPr marL="263519" indent="-263519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 marL="571486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2pPr>
            <a:lvl3pPr marL="800080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3pPr>
            <a:lvl4pPr marL="1028675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4pPr>
            <a:lvl5pPr marL="1257269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32149430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. Table of Contents - chiller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1"/>
            <a:ext cx="6035040" cy="3114040"/>
          </a:xfrm>
        </p:spPr>
        <p:txBody>
          <a:bodyPr>
            <a:normAutofit/>
          </a:bodyPr>
          <a:lstStyle>
            <a:lvl1pPr marL="263519" indent="-263519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6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3956425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. Table of Contents - wo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891540"/>
            <a:ext cx="6035040" cy="39090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2177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. Title and Content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28208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67984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. Text and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891540"/>
            <a:ext cx="4937760" cy="3909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486400" y="891540"/>
            <a:ext cx="3291840" cy="3909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7916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print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800600"/>
            <a:ext cx="9144000" cy="1846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</a:t>
            </a:r>
            <a:r>
              <a:rPr lang="en-US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 Technology Co., Ltd. •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#15-13,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Dongtansandan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6-gil, Dongtan-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myeon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Hwaseong-si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Gyeonggi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-do, 18487 Korea • +82.31.371.2200 •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286000" y="2811780"/>
            <a:ext cx="4572000" cy="6858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gradFill>
                  <a:gsLst>
                    <a:gs pos="0">
                      <a:srgbClr val="0A55B2"/>
                    </a:gs>
                    <a:gs pos="100000">
                      <a:srgbClr val="0A55B2"/>
                    </a:gs>
                  </a:gsLst>
                  <a:lin ang="0" scaled="0"/>
                </a:gradFill>
                <a:latin typeface="+mn-lt"/>
                <a:cs typeface="Arial" panose="020B0604020202020204" pitchFamily="34" charset="0"/>
              </a:rPr>
              <a:t>Thank you !</a:t>
            </a:r>
            <a:endParaRPr lang="ko-KR" altLang="en-US" sz="5400" b="1" dirty="0">
              <a:gradFill>
                <a:gsLst>
                  <a:gs pos="0">
                    <a:srgbClr val="0A55B2"/>
                  </a:gs>
                  <a:gs pos="100000">
                    <a:srgbClr val="0A55B2"/>
                  </a:gs>
                </a:gsLst>
                <a:lin ang="0" scaled="0"/>
              </a:gra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" y="4768851"/>
            <a:ext cx="87782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2880" y="4800600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6116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0"/>
            <a:ext cx="7524000" cy="65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95222"/>
          <a:stretch/>
        </p:blipFill>
        <p:spPr>
          <a:xfrm>
            <a:off x="259080" y="4897756"/>
            <a:ext cx="8884920" cy="24574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44830" y="45721"/>
            <a:ext cx="6915150" cy="639367"/>
          </a:xfrm>
        </p:spPr>
        <p:txBody>
          <a:bodyPr>
            <a:normAutofit/>
          </a:bodyPr>
          <a:lstStyle>
            <a:lvl1pPr>
              <a:defRPr sz="3600" b="1" spc="-15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10" y="143064"/>
            <a:ext cx="1021185" cy="2565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710" y="4932023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378" rtl="0" eaLnBrk="1" latinLnBrk="1" hangingPunct="1"/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CONFIDENTIAL/</a:t>
            </a:r>
            <a:r>
              <a:rPr lang="en-US" altLang="ko-KR" sz="1050" b="1" kern="120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Ⓒ</a:t>
            </a:r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GST 2023</a:t>
            </a:r>
            <a:endParaRPr lang="ko-KR" altLang="en-US" sz="1050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0" y="218277"/>
            <a:ext cx="611392" cy="41037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60320" y="4937760"/>
            <a:ext cx="1280160" cy="205740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0480" y="4937760"/>
            <a:ext cx="384048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37760"/>
            <a:ext cx="146304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64983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07139"/>
            <a:ext cx="7081520" cy="451355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3749" y="558494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63749" y="4801960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488" y="4904811"/>
            <a:ext cx="573024" cy="19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3116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. Table of Contents - abatem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1"/>
            <a:ext cx="6035040" cy="3114040"/>
          </a:xfrm>
        </p:spPr>
        <p:txBody>
          <a:bodyPr>
            <a:normAutofit/>
          </a:bodyPr>
          <a:lstStyle>
            <a:lvl1pPr marL="263519" indent="-263519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 marL="571486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2pPr>
            <a:lvl3pPr marL="800080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3pPr>
            <a:lvl4pPr marL="1028675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4pPr>
            <a:lvl5pPr marL="1257269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직사각형 9"/>
          <p:cNvSpPr/>
          <p:nvPr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82470110"/>
      </p:ext>
    </p:extLst>
  </p:cSld>
  <p:clrMapOvr>
    <a:masterClrMapping/>
  </p:clrMapOvr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550088"/>
      </p:ext>
    </p:extLst>
  </p:cSld>
  <p:clrMapOvr>
    <a:masterClrMapping/>
  </p:clrMapOvr>
  <p:transition/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13"/>
            <a:ext cx="91440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9"/>
          <p:cNvSpPr txBox="1">
            <a:spLocks noChangeArrowheads="1"/>
          </p:cNvSpPr>
          <p:nvPr userDrawn="1"/>
        </p:nvSpPr>
        <p:spPr bwMode="auto">
          <a:xfrm>
            <a:off x="7719217" y="4932761"/>
            <a:ext cx="952505" cy="2077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50" b="1" i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GST Confidential</a:t>
            </a:r>
          </a:p>
        </p:txBody>
      </p:sp>
      <p:sp>
        <p:nvSpPr>
          <p:cNvPr id="17" name="TextBox 7"/>
          <p:cNvSpPr txBox="1">
            <a:spLocks noChangeArrowheads="1"/>
          </p:cNvSpPr>
          <p:nvPr userDrawn="1"/>
        </p:nvSpPr>
        <p:spPr bwMode="auto">
          <a:xfrm>
            <a:off x="304916" y="4937523"/>
            <a:ext cx="928459" cy="20774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750" b="1" i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www.gst-in.com</a:t>
            </a:r>
            <a:endParaRPr kumimoji="0" lang="ko-KR" altLang="en-US" sz="750" b="1" i="1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46192" y="40062"/>
            <a:ext cx="8229600" cy="475562"/>
          </a:xfrm>
        </p:spPr>
        <p:txBody>
          <a:bodyPr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395536" y="573529"/>
            <a:ext cx="8229600" cy="3394472"/>
          </a:xfrm>
          <a:ln>
            <a:noFill/>
          </a:ln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880320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33578"/>
      </p:ext>
    </p:extLst>
  </p:cSld>
  <p:clrMapOvr>
    <a:masterClrMapping/>
  </p:clrMapOvr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63280"/>
      </p:ext>
    </p:extLst>
  </p:cSld>
  <p:clrMapOvr>
    <a:masterClrMapping/>
  </p:clrMapOvr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4608"/>
      </p:ext>
    </p:extLst>
  </p:cSld>
  <p:clrMapOvr>
    <a:masterClrMapping/>
  </p:clrMapOvr>
  <p:hf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7840"/>
      </p:ext>
    </p:extLst>
  </p:cSld>
  <p:clrMapOvr>
    <a:masterClrMapping/>
  </p:clrMapOvr>
  <p:hf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20902"/>
      </p:ext>
    </p:extLst>
  </p:cSld>
  <p:clrMapOvr>
    <a:masterClrMapping/>
  </p:clrMapOvr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3919"/>
      </p:ext>
    </p:extLst>
  </p:cSld>
  <p:clrMapOvr>
    <a:masterClrMapping/>
  </p:clrMapOvr>
  <p:hf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99886"/>
      </p:ext>
    </p:extLst>
  </p:cSld>
  <p:clrMapOvr>
    <a:masterClrMapping/>
  </p:clrMapOvr>
  <p:hf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78353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. Table of Contents - chiller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1"/>
            <a:ext cx="6035040" cy="3114040"/>
          </a:xfrm>
        </p:spPr>
        <p:txBody>
          <a:bodyPr>
            <a:normAutofit/>
          </a:bodyPr>
          <a:lstStyle>
            <a:lvl1pPr marL="263519" indent="-263519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6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061908826"/>
      </p:ext>
    </p:extLst>
  </p:cSld>
  <p:clrMapOvr>
    <a:masterClrMapping/>
  </p:clrMapOvr>
  <p:hf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08794"/>
      </p:ext>
    </p:extLst>
  </p:cSld>
  <p:clrMapOvr>
    <a:masterClrMapping/>
  </p:clrMapOvr>
  <p:hf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22076"/>
      </p:ext>
    </p:extLst>
  </p:cSld>
  <p:clrMapOvr>
    <a:masterClrMapping/>
  </p:clrMapOvr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75144"/>
      </p:ext>
    </p:extLst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7C88566-49FC-4A99-A159-7064A27D8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="" xmlns:a16="http://schemas.microsoft.com/office/drawing/2014/main" id="{8F0EAAF2-224A-4FD1-9AF5-3CD1DFBE439C}"/>
              </a:ext>
            </a:extLst>
          </p:cNvPr>
          <p:cNvSpPr txBox="1">
            <a:spLocks/>
          </p:cNvSpPr>
          <p:nvPr userDrawn="1"/>
        </p:nvSpPr>
        <p:spPr>
          <a:xfrm>
            <a:off x="2461847" y="2841597"/>
            <a:ext cx="4220308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50" b="1" dirty="0">
                <a:gradFill>
                  <a:gsLst>
                    <a:gs pos="0">
                      <a:srgbClr val="0A55B2"/>
                    </a:gs>
                    <a:gs pos="100000">
                      <a:srgbClr val="0A55B2"/>
                    </a:gs>
                  </a:gsLst>
                  <a:lin ang="0" scaled="0"/>
                </a:gradFill>
                <a:latin typeface="+mn-lt"/>
                <a:cs typeface="Arial" panose="020B0604020202020204" pitchFamily="34" charset="0"/>
              </a:rPr>
              <a:t>Thank you !</a:t>
            </a:r>
            <a:endParaRPr lang="ko-KR" altLang="en-US" sz="4050" b="1" dirty="0">
              <a:gradFill>
                <a:gsLst>
                  <a:gs pos="0">
                    <a:srgbClr val="0A55B2"/>
                  </a:gs>
                  <a:gs pos="100000">
                    <a:srgbClr val="0A55B2"/>
                  </a:gs>
                </a:gsLst>
                <a:lin ang="0" scaled="0"/>
              </a:gra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26368D-4971-4A2E-A195-33744F4A07B9}"/>
              </a:ext>
            </a:extLst>
          </p:cNvPr>
          <p:cNvSpPr txBox="1"/>
          <p:nvPr userDrawn="1"/>
        </p:nvSpPr>
        <p:spPr>
          <a:xfrm>
            <a:off x="409798" y="4934778"/>
            <a:ext cx="8440616" cy="1846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</a:t>
            </a:r>
            <a:r>
              <a:rPr lang="en-US" sz="75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 Technology Co., Ltd. • 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#15-13,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Dongtansandan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6-gil, Dongtan-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myeon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Hwaseong-si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Gyeonggi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-do, 18487 Korea • +82.31.371.2200 • </a:t>
            </a:r>
            <a:r>
              <a:rPr lang="en-US" sz="750" b="1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sales@gst-in.com</a:t>
            </a:r>
            <a:endParaRPr lang="en-US" sz="75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8">
            <a:extLst>
              <a:ext uri="{FF2B5EF4-FFF2-40B4-BE49-F238E27FC236}">
                <a16:creationId xmlns="" xmlns:a16="http://schemas.microsoft.com/office/drawing/2014/main" id="{FC5D6106-5EF0-47A6-B150-00B4E2B02B05}"/>
              </a:ext>
            </a:extLst>
          </p:cNvPr>
          <p:cNvCxnSpPr/>
          <p:nvPr userDrawn="1"/>
        </p:nvCxnSpPr>
        <p:spPr>
          <a:xfrm>
            <a:off x="578610" y="4903028"/>
            <a:ext cx="81029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="" xmlns:a16="http://schemas.microsoft.com/office/drawing/2014/main" id="{221D62B6-C878-4CDA-A615-F91E1E912379}"/>
              </a:ext>
            </a:extLst>
          </p:cNvPr>
          <p:cNvCxnSpPr/>
          <p:nvPr userDrawn="1"/>
        </p:nvCxnSpPr>
        <p:spPr>
          <a:xfrm>
            <a:off x="578610" y="4934777"/>
            <a:ext cx="8102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96927"/>
      </p:ext>
    </p:extLst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2"/>
            <a:ext cx="7680960" cy="49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95222"/>
          <a:stretch/>
        </p:blipFill>
        <p:spPr>
          <a:xfrm>
            <a:off x="259080" y="4938867"/>
            <a:ext cx="8884920" cy="204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39" y="125161"/>
            <a:ext cx="1021185" cy="25657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42105" y="4967251"/>
            <a:ext cx="141096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685800" rtl="0" eaLnBrk="1" latinLnBrk="1" hangingPunct="1"/>
            <a:r>
              <a:rPr lang="en-US" altLang="ko-KR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CONFIDENTIAL/</a:t>
            </a:r>
            <a:r>
              <a:rPr lang="en-US" altLang="ko-KR" sz="788" b="1" kern="120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Ⓒ</a:t>
            </a:r>
            <a:r>
              <a:rPr lang="en-US" altLang="ko-KR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GST 2022 </a:t>
            </a:r>
            <a:endParaRPr lang="ko-KR" altLang="en-US" sz="788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1" y="48262"/>
            <a:ext cx="611392" cy="410374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77190"/>
            <a:ext cx="1463040" cy="166310"/>
          </a:xfrm>
        </p:spPr>
        <p:txBody>
          <a:bodyPr/>
          <a:lstStyle>
            <a:lvl1pPr>
              <a:defRPr sz="750" b="1">
                <a:solidFill>
                  <a:schemeClr val="tx1"/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213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able of Contents - wo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85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2"/>
            <a:ext cx="7680960" cy="496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39" y="125161"/>
            <a:ext cx="1021185" cy="2565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1" y="48262"/>
            <a:ext cx="611392" cy="410374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77190"/>
            <a:ext cx="1463040" cy="166310"/>
          </a:xfrm>
        </p:spPr>
        <p:txBody>
          <a:bodyPr/>
          <a:lstStyle>
            <a:lvl1pPr>
              <a:defRPr sz="750" b="1">
                <a:solidFill>
                  <a:schemeClr val="tx1"/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619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blipFill dpi="0" rotWithShape="1">
          <a:blip r:embed="rId2" cstate="print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600">
                <a:solidFill>
                  <a:srgbClr val="194BC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221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 w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200">
                <a:solidFill>
                  <a:srgbClr val="194BC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379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. Table of Contents - abatem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0"/>
            <a:ext cx="6035040" cy="3114040"/>
          </a:xfrm>
        </p:spPr>
        <p:txBody>
          <a:bodyPr>
            <a:normAutofit/>
          </a:bodyPr>
          <a:lstStyle>
            <a:lvl1pPr marL="263525" indent="-263525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 marL="571500" indent="-342900">
              <a:buFont typeface="+mj-lt"/>
              <a:buAutoNum type="arabicPeriod"/>
              <a:defRPr sz="1600">
                <a:latin typeface="+mn-ea"/>
                <a:ea typeface="+mn-ea"/>
              </a:defRPr>
            </a:lvl2pPr>
            <a:lvl3pPr marL="800100" indent="-342900">
              <a:buFont typeface="+mj-lt"/>
              <a:buAutoNum type="arabicPeriod"/>
              <a:defRPr sz="1600">
                <a:latin typeface="+mn-ea"/>
                <a:ea typeface="+mn-ea"/>
              </a:defRPr>
            </a:lvl3pPr>
            <a:lvl4pPr marL="1028700" indent="-342900">
              <a:buFont typeface="+mj-lt"/>
              <a:buAutoNum type="arabicPeriod"/>
              <a:defRPr sz="1600">
                <a:latin typeface="+mn-ea"/>
                <a:ea typeface="+mn-ea"/>
              </a:defRPr>
            </a:lvl4pPr>
            <a:lvl5pPr marL="1257300" indent="-342900">
              <a:buFont typeface="+mj-lt"/>
              <a:buAutoNum type="arabicPeriod"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47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. Table of Contents - wo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891540"/>
            <a:ext cx="6035040" cy="39090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7070"/>
      </p:ext>
    </p:extLst>
  </p:cSld>
  <p:clrMapOvr>
    <a:masterClrMapping/>
  </p:clrMapOvr>
  <p:hf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. Table of Contents - chiller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0"/>
            <a:ext cx="6035040" cy="3114040"/>
          </a:xfrm>
        </p:spPr>
        <p:txBody>
          <a:bodyPr>
            <a:normAutofit/>
          </a:bodyPr>
          <a:lstStyle>
            <a:lvl1pPr marL="263525" indent="-263525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6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396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. Table of Contents - wo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891540"/>
            <a:ext cx="6035040" cy="39090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009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. Title and Content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86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981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. Text and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891540"/>
            <a:ext cx="4937760" cy="39090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486400" y="891540"/>
            <a:ext cx="3291840" cy="3909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725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print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4800600"/>
            <a:ext cx="9144000" cy="1846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</a:t>
            </a:r>
            <a:r>
              <a:rPr lang="en-US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 Technology Co., Ltd. •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#15-13,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Dongtansandan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6-gil, Dongtan-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myeon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Hwaseong-si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Gyeonggi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-do, 18487 Korea • +82.31.371.2200 •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2286000" y="2811780"/>
            <a:ext cx="4572000" cy="6858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gradFill>
                  <a:gsLst>
                    <a:gs pos="0">
                      <a:srgbClr val="0A55B2"/>
                    </a:gs>
                    <a:gs pos="100000">
                      <a:srgbClr val="0A55B2"/>
                    </a:gs>
                  </a:gsLst>
                  <a:lin ang="0" scaled="0"/>
                </a:gradFill>
                <a:latin typeface="+mn-lt"/>
                <a:cs typeface="Arial" panose="020B0604020202020204" pitchFamily="34" charset="0"/>
              </a:rPr>
              <a:t>Thank you !</a:t>
            </a:r>
            <a:endParaRPr lang="ko-KR" altLang="en-US" sz="5400" b="1" dirty="0">
              <a:gradFill>
                <a:gsLst>
                  <a:gs pos="0">
                    <a:srgbClr val="0A55B2"/>
                  </a:gs>
                  <a:gs pos="100000">
                    <a:srgbClr val="0A55B2"/>
                  </a:gs>
                </a:gsLst>
                <a:lin ang="0" scaled="0"/>
              </a:gra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82880" y="4768851"/>
            <a:ext cx="87782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82880" y="4800600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3014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0"/>
            <a:ext cx="7524000" cy="65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95222"/>
          <a:stretch/>
        </p:blipFill>
        <p:spPr>
          <a:xfrm>
            <a:off x="259080" y="4897755"/>
            <a:ext cx="8884920" cy="24574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44830" y="45720"/>
            <a:ext cx="6915150" cy="639367"/>
          </a:xfrm>
        </p:spPr>
        <p:txBody>
          <a:bodyPr>
            <a:normAutofit/>
          </a:bodyPr>
          <a:lstStyle>
            <a:lvl1pPr>
              <a:defRPr sz="3600" b="1" spc="-15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09" y="143064"/>
            <a:ext cx="1021185" cy="25657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68709" y="4932022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CONFIDENTIAL/</a:t>
            </a:r>
            <a:r>
              <a:rPr lang="en-US" altLang="ko-KR" sz="1050" b="1" kern="120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Ⓒ</a:t>
            </a:r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GST 2023</a:t>
            </a:r>
            <a:endParaRPr lang="ko-KR" altLang="en-US" sz="1050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0" y="218277"/>
            <a:ext cx="611392" cy="41037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60320" y="4937760"/>
            <a:ext cx="1280160" cy="205740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0480" y="4937760"/>
            <a:ext cx="384048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37760"/>
            <a:ext cx="146304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926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07138"/>
            <a:ext cx="7081520" cy="451355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화살표 연결선 8"/>
          <p:cNvCxnSpPr/>
          <p:nvPr userDrawn="1"/>
        </p:nvCxnSpPr>
        <p:spPr>
          <a:xfrm>
            <a:off x="263748" y="558493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 userDrawn="1"/>
        </p:nvCxnSpPr>
        <p:spPr>
          <a:xfrm>
            <a:off x="263748" y="4801959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488" y="4904811"/>
            <a:ext cx="573024" cy="19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71951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40863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7632005" y="61416"/>
            <a:ext cx="1511999" cy="114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8440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</a:t>
            </a:r>
            <a:r>
              <a:rPr lang="en-US" altLang="ko-KR" sz="646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4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r>
              <a:rPr lang="en-US" altLang="ko-KR" sz="646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4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  <a:endParaRPr lang="ko-KR" altLang="en-US" sz="646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3" y="-6979"/>
            <a:ext cx="9144071" cy="68238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+mj-ea"/>
              <a:ea typeface="+mj-ea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8473909" y="-6978"/>
            <a:ext cx="671015" cy="69964"/>
            <a:chOff x="252000" y="771750"/>
            <a:chExt cx="360000" cy="90000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252000" y="771750"/>
              <a:ext cx="90000" cy="90000"/>
            </a:xfrm>
            <a:prstGeom prst="rect">
              <a:avLst/>
            </a:prstGeom>
            <a:solidFill>
              <a:srgbClr val="E48D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+mj-ea"/>
                <a:ea typeface="+mj-ea"/>
              </a:endParaRPr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387000" y="771750"/>
              <a:ext cx="90000" cy="90000"/>
            </a:xfrm>
            <a:prstGeom prst="rect">
              <a:avLst/>
            </a:prstGeom>
            <a:solidFill>
              <a:srgbClr val="A5D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+mj-ea"/>
                <a:ea typeface="+mj-ea"/>
              </a:endParaRPr>
            </a:p>
          </p:txBody>
        </p:sp>
        <p:sp>
          <p:nvSpPr>
            <p:cNvPr id="23" name="직사각형 22"/>
            <p:cNvSpPr/>
            <p:nvPr userDrawn="1"/>
          </p:nvSpPr>
          <p:spPr>
            <a:xfrm>
              <a:off x="522000" y="771750"/>
              <a:ext cx="90000" cy="90000"/>
            </a:xfrm>
            <a:prstGeom prst="rect">
              <a:avLst/>
            </a:prstGeom>
            <a:solidFill>
              <a:srgbClr val="89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+mj-ea"/>
                <a:ea typeface="+mj-ea"/>
              </a:endParaRPr>
            </a:p>
          </p:txBody>
        </p:sp>
      </p:grpSp>
      <p:cxnSp>
        <p:nvCxnSpPr>
          <p:cNvPr id="24" name="직선 연결선 23"/>
          <p:cNvCxnSpPr/>
          <p:nvPr userDrawn="1"/>
        </p:nvCxnSpPr>
        <p:spPr>
          <a:xfrm>
            <a:off x="0" y="589743"/>
            <a:ext cx="9144000" cy="0"/>
          </a:xfrm>
          <a:prstGeom prst="line">
            <a:avLst/>
          </a:prstGeom>
          <a:ln w="28575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4892520"/>
            <a:ext cx="200116" cy="162594"/>
          </a:xfrm>
          <a:prstGeom prst="rect">
            <a:avLst/>
          </a:prstGeom>
        </p:spPr>
      </p:pic>
      <p:pic>
        <p:nvPicPr>
          <p:cNvPr id="27" name="Picture 7" descr="D:\Dropbox\바이너스 제작\20200302_삼성디스플레이_PPT템플릿 제작\03. DESIGN\Contents_Sample\보고용시안\Type A\Slice\00_cover_A\Samsung_Display_CI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003" y="4968000"/>
            <a:ext cx="873443" cy="6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88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. Title and Content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54596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0939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. Text and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891540"/>
            <a:ext cx="4937760" cy="3909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486400" y="891540"/>
            <a:ext cx="3291840" cy="3909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1631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print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800600"/>
            <a:ext cx="9144000" cy="1846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</a:t>
            </a:r>
            <a:r>
              <a:rPr lang="en-US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 Technology Co., Ltd. •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#15-13,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Dongtansandan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6-gil, Dongtan-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myeon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Hwaseong-si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Gyeonggi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-do, 18487 Korea • +82.31.371.2200 •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286000" y="2811780"/>
            <a:ext cx="4572000" cy="6858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gradFill>
                  <a:gsLst>
                    <a:gs pos="0">
                      <a:srgbClr val="0A55B2"/>
                    </a:gs>
                    <a:gs pos="100000">
                      <a:srgbClr val="0A55B2"/>
                    </a:gs>
                  </a:gsLst>
                  <a:lin ang="0" scaled="0"/>
                </a:gradFill>
                <a:latin typeface="+mn-lt"/>
                <a:cs typeface="Arial" panose="020B0604020202020204" pitchFamily="34" charset="0"/>
              </a:rPr>
              <a:t>Thank you !</a:t>
            </a:r>
            <a:endParaRPr lang="ko-KR" altLang="en-US" sz="5400" b="1" dirty="0">
              <a:gradFill>
                <a:gsLst>
                  <a:gs pos="0">
                    <a:srgbClr val="0A55B2"/>
                  </a:gs>
                  <a:gs pos="100000">
                    <a:srgbClr val="0A55B2"/>
                  </a:gs>
                </a:gsLst>
                <a:lin ang="0" scaled="0"/>
              </a:gra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" y="4768851"/>
            <a:ext cx="87782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2880" y="4800600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8924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0"/>
            <a:ext cx="6858000" cy="617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891540"/>
            <a:ext cx="8503920" cy="390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4937760"/>
            <a:ext cx="128016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0480" y="4937760"/>
            <a:ext cx="384048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80960" y="4937760"/>
            <a:ext cx="146304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760" y="4917520"/>
            <a:ext cx="2194560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+mn-lt"/>
              </a:rPr>
              <a:t>CONFIDENTIAL / </a:t>
            </a:r>
            <a:r>
              <a:rPr lang="en-US" sz="1000" b="1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ⓒ GST</a:t>
            </a:r>
            <a:r>
              <a:rPr lang="en-US" sz="1000" b="1" baseline="0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 2017</a:t>
            </a:r>
            <a:endParaRPr lang="en-US" sz="1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878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hf hdr="0" ftr="0"/>
  <p:txStyles>
    <p:titleStyle>
      <a:lvl1pPr algn="l" defTabSz="914378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0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8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378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2972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0"/>
            <a:ext cx="6858000" cy="617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891540"/>
            <a:ext cx="8503920" cy="390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4937760"/>
            <a:ext cx="128016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0480" y="4937760"/>
            <a:ext cx="384048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80960" y="4937760"/>
            <a:ext cx="146304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5760" y="4917520"/>
            <a:ext cx="2194560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+mn-lt"/>
              </a:rPr>
              <a:t>CONFIDENTIAL / </a:t>
            </a:r>
            <a:r>
              <a:rPr lang="en-US" sz="1000" b="1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ⓒ GST</a:t>
            </a:r>
            <a:r>
              <a:rPr lang="en-US" sz="1000" b="1" baseline="0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 2017</a:t>
            </a:r>
            <a:endParaRPr lang="en-US" sz="1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874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hf sldNum="0" hdr="0" ftr="0" dt="0"/>
  <p:txStyles>
    <p:titleStyle>
      <a:lvl1pPr algn="l" defTabSz="914378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0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8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378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2972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4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09" r:id="rId13"/>
    <p:sldLayoutId id="2147483679" r:id="rId14"/>
    <p:sldLayoutId id="2147483695" r:id="rId15"/>
  </p:sldLayoutIdLst>
  <p:hf hdr="0" ftr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0"/>
            <a:ext cx="6858000" cy="617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891540"/>
            <a:ext cx="8503920" cy="390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4937760"/>
            <a:ext cx="128016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August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0480" y="4937760"/>
            <a:ext cx="384048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80960" y="4937760"/>
            <a:ext cx="146304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65760" y="4917519"/>
            <a:ext cx="2194560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+mn-lt"/>
              </a:rPr>
              <a:t>CONFIDENTIAL / </a:t>
            </a:r>
            <a:r>
              <a:rPr lang="en-US" sz="1000" b="1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ⓒ GST</a:t>
            </a:r>
            <a:r>
              <a:rPr lang="en-US" sz="1000" b="1" baseline="0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 2017</a:t>
            </a:r>
            <a:endParaRPr lang="en-US" sz="1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64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84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0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8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mailto:bcchoi2@gst-in.com" TargetMode="Externa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69584D-98B6-4833-9691-9BD2C4F82C45}"/>
              </a:ext>
            </a:extLst>
          </p:cNvPr>
          <p:cNvSpPr txBox="1"/>
          <p:nvPr/>
        </p:nvSpPr>
        <p:spPr>
          <a:xfrm>
            <a:off x="4297680" y="2057400"/>
            <a:ext cx="4572000" cy="1371600"/>
          </a:xfrm>
          <a:prstGeom prst="rect">
            <a:avLst/>
          </a:prstGeom>
        </p:spPr>
        <p:txBody>
          <a:bodyPr vert="horz" wrap="none" lIns="68580" tIns="68580" rIns="68580" bIns="137160" rtlCol="0" anchor="b">
            <a:normAutofit/>
          </a:bodyPr>
          <a:lstStyle/>
          <a:p>
            <a:pPr algn="r" defTabSz="914378" latinLnBrk="1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ko-KR" sz="3600" b="1" dirty="0">
                <a:solidFill>
                  <a:srgbClr val="194B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GAIA </a:t>
            </a:r>
            <a:r>
              <a:rPr lang="zh-CN" altLang="en-US" sz="3600" b="1" dirty="0">
                <a:solidFill>
                  <a:srgbClr val="194B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构造</a:t>
            </a:r>
            <a:endParaRPr lang="en-US" altLang="ko-KR" sz="3600" b="1" dirty="0">
              <a:solidFill>
                <a:srgbClr val="194B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CD9C5A30-0F3A-FD95-5327-8D8EF7DD7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>
            <a:normAutofit/>
          </a:bodyPr>
          <a:lstStyle/>
          <a:p>
            <a:endParaRPr lang="en-US" sz="1500" dirty="0">
              <a:latin typeface="+mj-ea"/>
              <a:ea typeface="+mj-ea"/>
            </a:endParaRPr>
          </a:p>
          <a:p>
            <a:r>
              <a:rPr lang="ko-KR" altLang="en-US" sz="1500" dirty="0">
                <a:latin typeface="+mj-ea"/>
                <a:ea typeface="+mj-ea"/>
              </a:rPr>
              <a:t>최범철 과장</a:t>
            </a:r>
            <a:endParaRPr lang="en-US" sz="1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2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723AB5C-75F2-4849-80E9-886C8C2F844C}"/>
              </a:ext>
            </a:extLst>
          </p:cNvPr>
          <p:cNvSpPr txBox="1"/>
          <p:nvPr/>
        </p:nvSpPr>
        <p:spPr>
          <a:xfrm>
            <a:off x="4809616" y="1053586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Emergency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Switching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Off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/>
              <a:t>发生紧急情况时切断电源的开关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AB483F9-0747-4D5B-AFF1-592DF7029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913" y="1041893"/>
            <a:ext cx="3996451" cy="3297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2EAC555-FD33-4029-87CA-94ED52798D6C}"/>
              </a:ext>
            </a:extLst>
          </p:cNvPr>
          <p:cNvSpPr txBox="1"/>
          <p:nvPr/>
        </p:nvSpPr>
        <p:spPr>
          <a:xfrm>
            <a:off x="4648881" y="605518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EMO Switch</a:t>
            </a: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5DD93A76-B365-99F1-E362-9CC7354A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前面部构造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01424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2024288-8A5B-48E4-B908-AEF9108065B3}"/>
              </a:ext>
            </a:extLst>
          </p:cNvPr>
          <p:cNvSpPr txBox="1"/>
          <p:nvPr/>
        </p:nvSpPr>
        <p:spPr>
          <a:xfrm>
            <a:off x="4657044" y="829893"/>
            <a:ext cx="337542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Solenoid Valve [SOL 1]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Solenoid Valve [SOL 2]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Heat Exchange [BCW]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5A6950E-0C0F-443E-B0D0-C38846BE90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7183" r="36328" b="2377"/>
          <a:stretch/>
        </p:blipFill>
        <p:spPr>
          <a:xfrm rot="5400000">
            <a:off x="3491779" y="249788"/>
            <a:ext cx="2160444" cy="66285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BFC9BB-1717-4231-AF73-C107561DF793}"/>
              </a:ext>
            </a:extLst>
          </p:cNvPr>
          <p:cNvSpPr txBox="1"/>
          <p:nvPr/>
        </p:nvSpPr>
        <p:spPr>
          <a:xfrm>
            <a:off x="3362601" y="2612724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D2A573E-D9EC-45CC-A2C9-45F6E93A7CA8}"/>
              </a:ext>
            </a:extLst>
          </p:cNvPr>
          <p:cNvSpPr txBox="1"/>
          <p:nvPr/>
        </p:nvSpPr>
        <p:spPr>
          <a:xfrm>
            <a:off x="6150527" y="2612724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6A5BCE0-142C-40AE-B473-1FCB0604F92B}"/>
              </a:ext>
            </a:extLst>
          </p:cNvPr>
          <p:cNvSpPr txBox="1"/>
          <p:nvPr/>
        </p:nvSpPr>
        <p:spPr>
          <a:xfrm>
            <a:off x="3577196" y="4188076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7ADD360-4B42-481E-82A9-7B85485F4415}"/>
              </a:ext>
            </a:extLst>
          </p:cNvPr>
          <p:cNvSpPr/>
          <p:nvPr/>
        </p:nvSpPr>
        <p:spPr>
          <a:xfrm>
            <a:off x="2971232" y="3944838"/>
            <a:ext cx="1600769" cy="618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F596F38D-CA03-4DD8-8241-1DB3B09D4DC5}"/>
              </a:ext>
            </a:extLst>
          </p:cNvPr>
          <p:cNvSpPr/>
          <p:nvPr/>
        </p:nvSpPr>
        <p:spPr>
          <a:xfrm>
            <a:off x="6364303" y="2543451"/>
            <a:ext cx="958352" cy="5384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7645A08-DB46-41BE-BEE0-7192CD17B05E}"/>
              </a:ext>
            </a:extLst>
          </p:cNvPr>
          <p:cNvSpPr/>
          <p:nvPr/>
        </p:nvSpPr>
        <p:spPr>
          <a:xfrm>
            <a:off x="3577196" y="2504238"/>
            <a:ext cx="680056" cy="5384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FB587C91-37ED-D3D9-AC76-F2C624F91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后面部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69608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5A6950E-0C0F-443E-B0D0-C38846BE90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7183" r="36328" b="2377"/>
          <a:stretch/>
        </p:blipFill>
        <p:spPr>
          <a:xfrm rot="5400000">
            <a:off x="2657935" y="440285"/>
            <a:ext cx="2160444" cy="662853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7645A08-DB46-41BE-BEE0-7192CD17B05E}"/>
              </a:ext>
            </a:extLst>
          </p:cNvPr>
          <p:cNvSpPr/>
          <p:nvPr/>
        </p:nvSpPr>
        <p:spPr>
          <a:xfrm>
            <a:off x="3570408" y="2572883"/>
            <a:ext cx="748062" cy="651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7712C2D-FFA8-4EDE-AAEF-BE6D0DCB6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0"/>
          <a:stretch/>
        </p:blipFill>
        <p:spPr>
          <a:xfrm>
            <a:off x="890633" y="608043"/>
            <a:ext cx="3314267" cy="1724785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3C61C07C-DE3A-4479-BCAC-AFEF7CA15231}"/>
              </a:ext>
            </a:extLst>
          </p:cNvPr>
          <p:cNvCxnSpPr>
            <a:cxnSpLocks/>
            <a:stCxn id="21" idx="1"/>
            <a:endCxn id="3" idx="2"/>
          </p:cNvCxnSpPr>
          <p:nvPr/>
        </p:nvCxnSpPr>
        <p:spPr>
          <a:xfrm flipH="1" flipV="1">
            <a:off x="2547767" y="2332828"/>
            <a:ext cx="1022641" cy="5658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84A5FF8-7CED-4155-9A46-0E1A3B03F35D}"/>
              </a:ext>
            </a:extLst>
          </p:cNvPr>
          <p:cNvSpPr txBox="1"/>
          <p:nvPr/>
        </p:nvSpPr>
        <p:spPr>
          <a:xfrm>
            <a:off x="4842274" y="1177416"/>
            <a:ext cx="400781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- 1</a:t>
            </a:r>
            <a:r>
              <a:rPr lang="ko-KR" altLang="en-US" sz="1200" dirty="0" err="1">
                <a:latin typeface="+mj-ea"/>
                <a:ea typeface="+mj-ea"/>
              </a:rPr>
              <a:t>차측에</a:t>
            </a:r>
            <a:r>
              <a:rPr lang="ko-KR" altLang="en-US" sz="1200" dirty="0">
                <a:latin typeface="+mj-ea"/>
                <a:ea typeface="+mj-ea"/>
              </a:rPr>
              <a:t> 상시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가 공급되어 있다가 필요시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24V </a:t>
            </a:r>
            <a:r>
              <a:rPr lang="ko-KR" altLang="en-US" sz="1200" dirty="0">
                <a:latin typeface="+mj-ea"/>
                <a:ea typeface="+mj-ea"/>
              </a:rPr>
              <a:t>전압을 인가하여 </a:t>
            </a:r>
            <a:r>
              <a:rPr lang="en-US" altLang="ko-KR" sz="1200" dirty="0">
                <a:latin typeface="+mj-ea"/>
                <a:ea typeface="+mj-ea"/>
              </a:rPr>
              <a:t>Valve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r>
              <a:rPr lang="en-US" altLang="ko-KR" sz="1200" dirty="0">
                <a:latin typeface="+mj-ea"/>
                <a:ea typeface="+mj-ea"/>
              </a:rPr>
              <a:t>Open</a:t>
            </a:r>
            <a:r>
              <a:rPr lang="ko-KR" altLang="en-US" sz="1200" dirty="0">
                <a:latin typeface="+mj-ea"/>
                <a:ea typeface="+mj-ea"/>
              </a:rPr>
              <a:t>시켜 </a:t>
            </a:r>
            <a:r>
              <a:rPr lang="en-US" altLang="ko-KR" sz="1200" dirty="0">
                <a:latin typeface="+mj-ea"/>
                <a:ea typeface="+mj-ea"/>
              </a:rPr>
              <a:t>2</a:t>
            </a:r>
            <a:r>
              <a:rPr lang="ko-KR" altLang="en-US" sz="1200" dirty="0">
                <a:latin typeface="+mj-ea"/>
                <a:ea typeface="+mj-ea"/>
              </a:rPr>
              <a:t>차측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으로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가 필요한 </a:t>
            </a:r>
            <a:r>
              <a:rPr lang="en-US" altLang="ko-KR" sz="1200" dirty="0">
                <a:latin typeface="+mj-ea"/>
                <a:ea typeface="+mj-ea"/>
              </a:rPr>
              <a:t>Part</a:t>
            </a:r>
            <a:r>
              <a:rPr lang="ko-KR" altLang="en-US" sz="1200" dirty="0">
                <a:latin typeface="+mj-ea"/>
                <a:ea typeface="+mj-ea"/>
              </a:rPr>
              <a:t>에 공급하는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공압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Valve </a:t>
            </a:r>
            <a:r>
              <a:rPr lang="ko-KR" altLang="en-US" sz="1200" dirty="0">
                <a:latin typeface="+mj-ea"/>
                <a:ea typeface="+mj-ea"/>
              </a:rPr>
              <a:t>제어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95EFEC2-18E6-4272-9BA6-59F1737A3380}"/>
              </a:ext>
            </a:extLst>
          </p:cNvPr>
          <p:cNvSpPr txBox="1"/>
          <p:nvPr/>
        </p:nvSpPr>
        <p:spPr>
          <a:xfrm>
            <a:off x="4646330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Solenoid Valve [SOL 1]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电磁阀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5" name="제목 5">
            <a:extLst>
              <a:ext uri="{FF2B5EF4-FFF2-40B4-BE49-F238E27FC236}">
                <a16:creationId xmlns="" xmlns:a16="http://schemas.microsoft.com/office/drawing/2014/main" id="{2AF66794-B407-2716-63FC-6A02F634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后面部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33195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5A6950E-0C0F-443E-B0D0-C38846BE90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7183" r="36328" b="2377"/>
          <a:stretch/>
        </p:blipFill>
        <p:spPr>
          <a:xfrm rot="5400000">
            <a:off x="3491779" y="309655"/>
            <a:ext cx="2160444" cy="662853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7645A08-DB46-41BE-BEE0-7192CD17B05E}"/>
              </a:ext>
            </a:extLst>
          </p:cNvPr>
          <p:cNvSpPr/>
          <p:nvPr/>
        </p:nvSpPr>
        <p:spPr>
          <a:xfrm>
            <a:off x="6061977" y="2653865"/>
            <a:ext cx="1097280" cy="59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3C61C07C-DE3A-4479-BCAC-AFEF7CA15231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215787" y="2365365"/>
            <a:ext cx="1846190" cy="584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84A5FF8-7CED-4155-9A46-0E1A3B03F35D}"/>
              </a:ext>
            </a:extLst>
          </p:cNvPr>
          <p:cNvSpPr txBox="1"/>
          <p:nvPr/>
        </p:nvSpPr>
        <p:spPr>
          <a:xfrm>
            <a:off x="4847717" y="1177416"/>
            <a:ext cx="3664718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- 1</a:t>
            </a:r>
            <a:r>
              <a:rPr lang="ko-KR" altLang="en-US" sz="1200" dirty="0" err="1">
                <a:latin typeface="+mj-ea"/>
                <a:ea typeface="+mj-ea"/>
              </a:rPr>
              <a:t>차측에</a:t>
            </a:r>
            <a:r>
              <a:rPr lang="ko-KR" altLang="en-US" sz="1200" dirty="0">
                <a:latin typeface="+mj-ea"/>
                <a:ea typeface="+mj-ea"/>
              </a:rPr>
              <a:t> 상시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가 공급되어 있다가 필요시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24V </a:t>
            </a:r>
            <a:r>
              <a:rPr lang="ko-KR" altLang="en-US" sz="1200" dirty="0">
                <a:latin typeface="+mj-ea"/>
                <a:ea typeface="+mj-ea"/>
              </a:rPr>
              <a:t>전압을 인가하여 </a:t>
            </a:r>
            <a:r>
              <a:rPr lang="en-US" altLang="ko-KR" sz="1200" dirty="0">
                <a:latin typeface="+mj-ea"/>
                <a:ea typeface="+mj-ea"/>
              </a:rPr>
              <a:t>Valve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r>
              <a:rPr lang="en-US" altLang="ko-KR" sz="1200" dirty="0">
                <a:latin typeface="+mj-ea"/>
                <a:ea typeface="+mj-ea"/>
              </a:rPr>
              <a:t>Open</a:t>
            </a:r>
            <a:r>
              <a:rPr lang="ko-KR" altLang="en-US" sz="1200" dirty="0">
                <a:latin typeface="+mj-ea"/>
                <a:ea typeface="+mj-ea"/>
              </a:rPr>
              <a:t>시켜 </a:t>
            </a:r>
            <a:r>
              <a:rPr lang="en-US" altLang="ko-KR" sz="1200" dirty="0">
                <a:latin typeface="+mj-ea"/>
                <a:ea typeface="+mj-ea"/>
              </a:rPr>
              <a:t>2</a:t>
            </a:r>
            <a:r>
              <a:rPr lang="ko-KR" altLang="en-US" sz="1200" dirty="0">
                <a:latin typeface="+mj-ea"/>
                <a:ea typeface="+mj-ea"/>
              </a:rPr>
              <a:t>차측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으로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가 필요한 </a:t>
            </a:r>
            <a:r>
              <a:rPr lang="en-US" altLang="ko-KR" sz="1200" dirty="0">
                <a:latin typeface="+mj-ea"/>
                <a:ea typeface="+mj-ea"/>
              </a:rPr>
              <a:t>Part</a:t>
            </a:r>
            <a:r>
              <a:rPr lang="ko-KR" altLang="en-US" sz="1200" dirty="0">
                <a:latin typeface="+mj-ea"/>
                <a:ea typeface="+mj-ea"/>
              </a:rPr>
              <a:t>에 공급하는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- 3Way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Valve </a:t>
            </a:r>
            <a:r>
              <a:rPr lang="ko-KR" altLang="en-US" sz="1200" dirty="0">
                <a:latin typeface="+mj-ea"/>
                <a:ea typeface="+mj-ea"/>
              </a:rPr>
              <a:t>제어</a:t>
            </a:r>
            <a:r>
              <a:rPr lang="en-US" altLang="ko-KR" sz="1200" dirty="0">
                <a:latin typeface="+mj-ea"/>
                <a:ea typeface="+mj-ea"/>
              </a:rPr>
              <a:t>, Cylinder </a:t>
            </a:r>
            <a:r>
              <a:rPr lang="ko-KR" altLang="en-US" sz="1200" dirty="0">
                <a:latin typeface="+mj-ea"/>
                <a:ea typeface="+mj-ea"/>
              </a:rPr>
              <a:t>제어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95EFEC2-18E6-4272-9BA6-59F1737A3380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Solenoid Valve [SOL 2]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>
                <a:latin typeface="+mj-ea"/>
                <a:ea typeface="+mj-ea"/>
              </a:rPr>
              <a:t>솔레노이드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E58E6C2-3DFA-4CCB-BD8C-F20A03934A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b="26859"/>
          <a:stretch/>
        </p:blipFill>
        <p:spPr>
          <a:xfrm>
            <a:off x="901520" y="638133"/>
            <a:ext cx="3314267" cy="1727232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C4BF6B17-705D-7840-61B4-E29F1C22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5644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5A6950E-0C0F-443E-B0D0-C38846BE90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7183" r="36328" b="2377"/>
          <a:stretch/>
        </p:blipFill>
        <p:spPr>
          <a:xfrm rot="5400000">
            <a:off x="3497222" y="320541"/>
            <a:ext cx="2160444" cy="662853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7645A08-DB46-41BE-BEE0-7192CD17B05E}"/>
              </a:ext>
            </a:extLst>
          </p:cNvPr>
          <p:cNvSpPr/>
          <p:nvPr/>
        </p:nvSpPr>
        <p:spPr>
          <a:xfrm>
            <a:off x="2947481" y="3853542"/>
            <a:ext cx="1598607" cy="927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3C61C07C-DE3A-4479-BCAC-AFEF7CA1523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H="1" flipV="1">
            <a:off x="2583440" y="2399416"/>
            <a:ext cx="1163345" cy="14541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84A5FF8-7CED-4155-9A46-0E1A3B03F35D}"/>
              </a:ext>
            </a:extLst>
          </p:cNvPr>
          <p:cNvSpPr txBox="1"/>
          <p:nvPr/>
        </p:nvSpPr>
        <p:spPr>
          <a:xfrm>
            <a:off x="4842274" y="1253617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en-US" altLang="zh-CN" sz="1200" dirty="0" smtClean="0">
                <a:latin typeface="+mj-ea"/>
                <a:ea typeface="+mj-ea"/>
              </a:rPr>
              <a:t>BCW</a:t>
            </a:r>
            <a:r>
              <a:rPr lang="zh-CN" altLang="en-US" sz="1200" dirty="0" smtClean="0">
                <a:latin typeface="+mj-ea"/>
              </a:rPr>
              <a:t>温</a:t>
            </a:r>
            <a:r>
              <a:rPr lang="zh-CN" altLang="en-US" sz="1200" dirty="0">
                <a:latin typeface="+mj-ea"/>
              </a:rPr>
              <a:t>度的冷却装置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j-ea"/>
              </a:rPr>
              <a:t> </a:t>
            </a:r>
            <a:r>
              <a:rPr lang="en-US" altLang="ko-KR" sz="1200" dirty="0" smtClean="0">
                <a:latin typeface="+mj-ea"/>
              </a:rPr>
              <a:t>-</a:t>
            </a:r>
            <a:r>
              <a:rPr lang="en-US" altLang="zh-CN" sz="1200" dirty="0" smtClean="0">
                <a:latin typeface="+mj-ea"/>
              </a:rPr>
              <a:t>BCW</a:t>
            </a:r>
            <a:r>
              <a:rPr lang="zh-CN" altLang="en-US" sz="1200" dirty="0" smtClean="0">
                <a:latin typeface="+mj-ea"/>
              </a:rPr>
              <a:t>和</a:t>
            </a:r>
            <a:r>
              <a:rPr lang="en-US" altLang="zh-CN" sz="1200" dirty="0" smtClean="0">
                <a:latin typeface="+mj-ea"/>
              </a:rPr>
              <a:t>PCW</a:t>
            </a:r>
            <a:r>
              <a:rPr lang="zh-CN" altLang="en-US" sz="1200" dirty="0" smtClean="0">
                <a:latin typeface="+mj-ea"/>
              </a:rPr>
              <a:t>交</a:t>
            </a:r>
            <a:r>
              <a:rPr lang="zh-CN" altLang="en-US" sz="1200" dirty="0">
                <a:latin typeface="+mj-ea"/>
              </a:rPr>
              <a:t>叉冷却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95EFEC2-18E6-4272-9BA6-59F1737A3380}"/>
              </a:ext>
            </a:extLst>
          </p:cNvPr>
          <p:cNvSpPr txBox="1"/>
          <p:nvPr/>
        </p:nvSpPr>
        <p:spPr>
          <a:xfrm>
            <a:off x="4640883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Mini Heat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Exchange [BCW]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热交换器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9AB8D29-4E66-4D88-8CA6-C616E932A5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9" b="11981"/>
          <a:stretch/>
        </p:blipFill>
        <p:spPr>
          <a:xfrm>
            <a:off x="926306" y="660595"/>
            <a:ext cx="3314267" cy="1738821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DB3E860B-7F1A-A146-9E41-2F255950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47497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C3194A-C193-A80C-70CA-B3EEAD5CE0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680723" y="4976812"/>
            <a:ext cx="1463278" cy="16668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3" name="그림 3" descr="텍스트, 스크린샷, 영수증, 번호이(가) 표시된 사진&#10;&#10;자동 생성된 설명">
            <a:extLst>
              <a:ext uri="{FF2B5EF4-FFF2-40B4-BE49-F238E27FC236}">
                <a16:creationId xmlns="" xmlns:a16="http://schemas.microsoft.com/office/drawing/2014/main" id="{A8C2DF22-0F24-005B-715E-965C08931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797" y="742429"/>
            <a:ext cx="5223843" cy="3944709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="" xmlns:a16="http://schemas.microsoft.com/office/drawing/2014/main" id="{74F80D3B-C0FB-3002-CF17-5CE70993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86010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075ED84-E476-417A-84C2-8FCB68D19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562" y="1016874"/>
            <a:ext cx="4016953" cy="33142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D705251-B871-48AD-9FBB-07E86A8CC8F0}"/>
              </a:ext>
            </a:extLst>
          </p:cNvPr>
          <p:cNvSpPr txBox="1"/>
          <p:nvPr/>
        </p:nvSpPr>
        <p:spPr>
          <a:xfrm>
            <a:off x="4662486" y="2040067"/>
            <a:ext cx="337542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(1) </a:t>
            </a:r>
            <a:r>
              <a:rPr lang="zh-CN" altLang="en-US" sz="1500" b="1" dirty="0" smtClean="0">
                <a:latin typeface="+mj-ea"/>
                <a:ea typeface="+mj-ea"/>
              </a:rPr>
              <a:t>警灯</a:t>
            </a:r>
            <a:endParaRPr lang="en-US" altLang="ko-KR" sz="15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(2) Gas Detector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(3) Damper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6E8C726-F92B-416D-8902-04A3F9020480}"/>
              </a:ext>
            </a:extLst>
          </p:cNvPr>
          <p:cNvSpPr txBox="1"/>
          <p:nvPr/>
        </p:nvSpPr>
        <p:spPr>
          <a:xfrm>
            <a:off x="3760166" y="2662071"/>
            <a:ext cx="24938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DE11263-7942-4A82-870B-02B6D34BBA96}"/>
              </a:ext>
            </a:extLst>
          </p:cNvPr>
          <p:cNvSpPr txBox="1"/>
          <p:nvPr/>
        </p:nvSpPr>
        <p:spPr>
          <a:xfrm>
            <a:off x="2953509" y="3077570"/>
            <a:ext cx="24938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BAF8BB8-8ED0-4E9C-926F-886F27908CB0}"/>
              </a:ext>
            </a:extLst>
          </p:cNvPr>
          <p:cNvSpPr txBox="1"/>
          <p:nvPr/>
        </p:nvSpPr>
        <p:spPr>
          <a:xfrm>
            <a:off x="1335018" y="2939070"/>
            <a:ext cx="24938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DFB02626-188C-4869-FF2A-7FBEC8B5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6. </a:t>
            </a:r>
            <a:r>
              <a:rPr lang="zh-CN" altLang="en-US" dirty="0" smtClean="0">
                <a:latin typeface="+mj-ea"/>
              </a:rPr>
              <a:t>上部构造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33161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D506671-52F2-45F8-8454-9E47C3F22E38}"/>
              </a:ext>
            </a:extLst>
          </p:cNvPr>
          <p:cNvSpPr txBox="1"/>
          <p:nvPr/>
        </p:nvSpPr>
        <p:spPr>
          <a:xfrm>
            <a:off x="4842274" y="1130087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设备的状态用</a:t>
            </a:r>
            <a:r>
              <a:rPr lang="en-US" altLang="zh-CN" sz="1200" dirty="0" smtClean="0">
                <a:latin typeface="+mj-ea"/>
                <a:ea typeface="+mj-ea"/>
              </a:rPr>
              <a:t>3</a:t>
            </a:r>
            <a:r>
              <a:rPr lang="zh-CN" altLang="en-US" sz="1200" dirty="0" smtClean="0">
                <a:latin typeface="+mj-ea"/>
                <a:ea typeface="+mj-ea"/>
              </a:rPr>
              <a:t>种颜色来表示</a:t>
            </a:r>
            <a:endParaRPr lang="en-US" altLang="ko-KR" sz="1200" dirty="0">
              <a:latin typeface="+mj-ea"/>
              <a:ea typeface="+mj-ea"/>
            </a:endParaRPr>
          </a:p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绿色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zh-CN" altLang="en-US" sz="1200" dirty="0" smtClean="0">
                <a:latin typeface="+mj-ea"/>
                <a:ea typeface="+mj-ea"/>
              </a:rPr>
              <a:t>正常</a:t>
            </a:r>
            <a:r>
              <a:rPr lang="en-US" altLang="ko-KR" sz="1200" dirty="0" smtClean="0">
                <a:latin typeface="+mj-ea"/>
                <a:ea typeface="+mj-ea"/>
              </a:rPr>
              <a:t>, </a:t>
            </a:r>
            <a:r>
              <a:rPr lang="zh-CN" altLang="en-US" sz="1200" dirty="0" smtClean="0">
                <a:latin typeface="+mj-ea"/>
                <a:ea typeface="+mj-ea"/>
              </a:rPr>
              <a:t>黄色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zh-CN" altLang="en-US" sz="1200" dirty="0">
                <a:latin typeface="+mj-ea"/>
                <a:ea typeface="+mj-ea"/>
              </a:rPr>
              <a:t>警告</a:t>
            </a:r>
            <a:r>
              <a:rPr lang="en-US" altLang="ko-KR" sz="1200" dirty="0" smtClean="0">
                <a:latin typeface="+mj-ea"/>
                <a:ea typeface="+mj-ea"/>
              </a:rPr>
              <a:t>, </a:t>
            </a:r>
            <a:r>
              <a:rPr lang="zh-CN" altLang="en-US" sz="1200" dirty="0" smtClean="0">
                <a:latin typeface="+mj-ea"/>
                <a:ea typeface="+mj-ea"/>
              </a:rPr>
              <a:t>红色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zh-CN" altLang="en-US" sz="1200" dirty="0" smtClean="0">
                <a:latin typeface="+mj-ea"/>
                <a:ea typeface="+mj-ea"/>
              </a:rPr>
              <a:t>危险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86867A0-2B28-4B17-A86B-E27A3CD70C43}"/>
              </a:ext>
            </a:extLst>
          </p:cNvPr>
          <p:cNvSpPr txBox="1"/>
          <p:nvPr/>
        </p:nvSpPr>
        <p:spPr>
          <a:xfrm>
            <a:off x="4646328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</a:t>
            </a:r>
            <a:r>
              <a:rPr lang="zh-CN" altLang="en-US" sz="1600" b="1" dirty="0" smtClean="0">
                <a:latin typeface="+mj-ea"/>
                <a:ea typeface="+mj-ea"/>
              </a:rPr>
              <a:t>警灯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99AFD75-CACA-434A-BA04-B04E39B162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108" y="1034690"/>
            <a:ext cx="4023405" cy="3314267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="" xmlns:a16="http://schemas.microsoft.com/office/drawing/2014/main" id="{90B0308D-D9EA-76DB-AEF2-8E146755DEF7}"/>
              </a:ext>
            </a:extLst>
          </p:cNvPr>
          <p:cNvSpPr txBox="1">
            <a:spLocks/>
          </p:cNvSpPr>
          <p:nvPr/>
        </p:nvSpPr>
        <p:spPr>
          <a:xfrm>
            <a:off x="261347" y="113010"/>
            <a:ext cx="5311140" cy="39241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37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/>
              <a:t>6</a:t>
            </a:r>
            <a:r>
              <a:rPr lang="en-US" altLang="ko-KR" dirty="0" smtClean="0"/>
              <a:t>.</a:t>
            </a:r>
            <a:r>
              <a:rPr lang="zh-CN" altLang="en-US" dirty="0"/>
              <a:t>上部构造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7566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D506671-52F2-45F8-8454-9E47C3F22E38}"/>
              </a:ext>
            </a:extLst>
          </p:cNvPr>
          <p:cNvSpPr txBox="1"/>
          <p:nvPr/>
        </p:nvSpPr>
        <p:spPr>
          <a:xfrm>
            <a:off x="4842274" y="1070215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</a:pP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zh-CN" altLang="en-US" sz="1200" dirty="0" smtClean="0">
                <a:latin typeface="+mj-ea"/>
                <a:ea typeface="+mj-ea"/>
              </a:rPr>
              <a:t>表示设备内部天然气漏气的浓度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86867A0-2B28-4B17-A86B-E27A3CD70C43}"/>
              </a:ext>
            </a:extLst>
          </p:cNvPr>
          <p:cNvSpPr txBox="1"/>
          <p:nvPr/>
        </p:nvSpPr>
        <p:spPr>
          <a:xfrm>
            <a:off x="4651768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Gas Detector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天然气感应器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B7D719A-A003-4BB8-8DBC-244934DD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534" y="1007475"/>
            <a:ext cx="4023405" cy="3314267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="" xmlns:a16="http://schemas.microsoft.com/office/drawing/2014/main" id="{6BF1238F-6339-E25E-A519-E80B0B0A6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6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上部构造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39979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D506671-52F2-45F8-8454-9E47C3F22E38}"/>
              </a:ext>
            </a:extLst>
          </p:cNvPr>
          <p:cNvSpPr txBox="1"/>
          <p:nvPr/>
        </p:nvSpPr>
        <p:spPr>
          <a:xfrm>
            <a:off x="4842274" y="1097429"/>
            <a:ext cx="423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调节排出管压力的装置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86867A0-2B28-4B17-A86B-E27A3CD70C43}"/>
              </a:ext>
            </a:extLst>
          </p:cNvPr>
          <p:cNvSpPr txBox="1"/>
          <p:nvPr/>
        </p:nvSpPr>
        <p:spPr>
          <a:xfrm>
            <a:off x="4640885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Damper (</a:t>
            </a:r>
            <a:r>
              <a:rPr lang="ko-KR" altLang="en-US" sz="1600" b="1" dirty="0" err="1">
                <a:latin typeface="+mj-ea"/>
                <a:ea typeface="+mj-ea"/>
              </a:rPr>
              <a:t>댐퍼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5B96469-8F1E-4755-AD17-4534CB241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754" y="1007679"/>
            <a:ext cx="4013879" cy="3314267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="" xmlns:a16="http://schemas.microsoft.com/office/drawing/2014/main" id="{5B630C4E-5CED-ACC3-B036-195A8941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6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上部构造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191195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109</a:t>
            </a:fld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59B74A00-1664-4B1C-A5A7-D11C758C0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014826"/>
              </p:ext>
            </p:extLst>
          </p:nvPr>
        </p:nvGraphicFramePr>
        <p:xfrm>
          <a:off x="926308" y="600074"/>
          <a:ext cx="7302105" cy="41368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5503">
                  <a:extLst>
                    <a:ext uri="{9D8B030D-6E8A-4147-A177-3AD203B41FA5}">
                      <a16:colId xmlns="" xmlns:a16="http://schemas.microsoft.com/office/drawing/2014/main" val="1258320055"/>
                    </a:ext>
                  </a:extLst>
                </a:gridCol>
                <a:gridCol w="2040517">
                  <a:extLst>
                    <a:ext uri="{9D8B030D-6E8A-4147-A177-3AD203B41FA5}">
                      <a16:colId xmlns="" xmlns:a16="http://schemas.microsoft.com/office/drawing/2014/main" val="1270068373"/>
                    </a:ext>
                  </a:extLst>
                </a:gridCol>
                <a:gridCol w="3106085">
                  <a:extLst>
                    <a:ext uri="{9D8B030D-6E8A-4147-A177-3AD203B41FA5}">
                      <a16:colId xmlns="" xmlns:a16="http://schemas.microsoft.com/office/drawing/2014/main" val="1067863090"/>
                    </a:ext>
                  </a:extLst>
                </a:gridCol>
              </a:tblGrid>
              <a:tr h="19699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 dirty="0">
                          <a:effectLst/>
                          <a:latin typeface="+mj-ea"/>
                          <a:ea typeface="+mj-ea"/>
                        </a:rPr>
                        <a:t>EMERGENCY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Gas Detector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天然气漏气感应器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1004825553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Smoke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电箱部烟雾感应器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3306490943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UV/IR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设备内部火焰感应器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1472469640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Liquid box Leak </a:t>
                      </a:r>
                      <a:r>
                        <a:rPr lang="en-US" altLang="ko-KR" sz="900" b="1" i="0" u="none" strike="noStrik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Senssor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水管部漏水感应器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455084253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Tank Leak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Tank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外部漏水感应器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2735272961"/>
                  </a:ext>
                </a:extLst>
              </a:tr>
              <a:tr h="19699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 dirty="0">
                          <a:effectLst/>
                          <a:latin typeface="+mj-ea"/>
                          <a:ea typeface="+mj-ea"/>
                        </a:rPr>
                        <a:t>PRESSURE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Exhaust Pressure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排出管道压力感应器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2403159780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PAB(Inlet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Pressure)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Sensor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Inlet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气口压力感应器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4036167087"/>
                  </a:ext>
                </a:extLst>
              </a:tr>
              <a:tr h="19699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 dirty="0">
                          <a:effectLst/>
                          <a:latin typeface="+mj-ea"/>
                          <a:ea typeface="+mj-ea"/>
                        </a:rPr>
                        <a:t>FLAME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Flame Sensor 1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燃烧器内部火焰感应器（燃烧器上面部）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565667615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Flame Sensor 2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燃烧器内部火焰感应器（燃烧器侧面部）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2971817272"/>
                  </a:ext>
                </a:extLst>
              </a:tr>
              <a:tr h="19699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 dirty="0">
                          <a:effectLst/>
                          <a:latin typeface="+mj-ea"/>
                          <a:ea typeface="+mj-ea"/>
                        </a:rPr>
                        <a:t>TEMP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Burner Temp Switch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燃烧器表面温度感应器（</a:t>
                      </a:r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150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度固定值感知）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689799634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Reactor Temp Switch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Wet-Chamber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表面温度感应器（</a:t>
                      </a:r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度固定值感知）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4236351524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Circulation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Temp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测量冷却后的废水温度感应器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1873999757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Tank Temp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测量</a:t>
                      </a:r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Tank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里废水的温度感应器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502733097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algn="ctr" rtl="0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189" marR="7189" marT="7189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Exhaust Temp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测量排气排气管内部的温度感应器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154115685"/>
                  </a:ext>
                </a:extLst>
              </a:tr>
              <a:tr h="19699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 dirty="0">
                          <a:effectLst/>
                          <a:latin typeface="+mj-ea"/>
                          <a:ea typeface="+mj-ea"/>
                        </a:rPr>
                        <a:t>FLOW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Swirl Flow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Swirl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循环水流量感应器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862317588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Wet Nozzle Flow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Wet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Nozzle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循环水的流量感应器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3811647651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Quenching Flow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Quench 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循环水的流量感应器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1365781109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algn="ctr" rtl="0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189" marR="7189" marT="7189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PCW Flow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PCW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回收流量感应器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2186808203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algn="ctr" rtl="0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189" marR="7189" marT="7189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BCW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Flow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Sensor</a:t>
                      </a:r>
                      <a:endParaRPr lang="nl-NL" sz="9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BCW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流量感应器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3217145578"/>
                  </a:ext>
                </a:extLst>
              </a:tr>
              <a:tr h="19699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TANK LEVEL</a:t>
                      </a: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S1S2S3 Level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Tank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内部水位感应器 （低，中，高 感知</a:t>
                      </a:r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个水位）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3084512648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S5 Level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Tank</a:t>
                      </a:r>
                      <a:r>
                        <a:rPr lang="zh-CN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内部最高水位感知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High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High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="" xmlns:a16="http://schemas.microsoft.com/office/drawing/2014/main" val="523720541"/>
                  </a:ext>
                </a:extLst>
              </a:tr>
            </a:tbl>
          </a:graphicData>
        </a:graphic>
      </p:graphicFrame>
      <p:sp>
        <p:nvSpPr>
          <p:cNvPr id="3" name="제목 5">
            <a:extLst>
              <a:ext uri="{FF2B5EF4-FFF2-40B4-BE49-F238E27FC236}">
                <a16:creationId xmlns="" xmlns:a16="http://schemas.microsoft.com/office/drawing/2014/main" id="{6AF131F0-3DC4-696C-074D-A1129D99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314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E10005C-93D6-4787-B51A-E93CBCDB4F1C}"/>
              </a:ext>
            </a:extLst>
          </p:cNvPr>
          <p:cNvSpPr txBox="1"/>
          <p:nvPr/>
        </p:nvSpPr>
        <p:spPr>
          <a:xfrm>
            <a:off x="4733417" y="998920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上部</a:t>
            </a:r>
            <a:r>
              <a:rPr lang="en-US" altLang="zh-CN" sz="1200" dirty="0" smtClean="0">
                <a:latin typeface="+mj-ea"/>
                <a:ea typeface="+mj-ea"/>
              </a:rPr>
              <a:t>2</a:t>
            </a:r>
            <a:r>
              <a:rPr lang="zh-CN" altLang="en-US" sz="1200" dirty="0" smtClean="0">
                <a:latin typeface="+mj-ea"/>
                <a:ea typeface="+mj-ea"/>
              </a:rPr>
              <a:t>个， 下部</a:t>
            </a:r>
            <a:r>
              <a:rPr lang="en-US" altLang="zh-CN" sz="1200" dirty="0" smtClean="0">
                <a:latin typeface="+mj-ea"/>
                <a:ea typeface="+mj-ea"/>
              </a:rPr>
              <a:t>2</a:t>
            </a:r>
            <a:r>
              <a:rPr lang="zh-CN" altLang="en-US" sz="1200" dirty="0" smtClean="0">
                <a:latin typeface="+mj-ea"/>
                <a:ea typeface="+mj-ea"/>
              </a:rPr>
              <a:t>个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电箱内部热排气功能</a:t>
            </a:r>
            <a:endParaRPr lang="en-US" altLang="ko-KR" sz="12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0191BA13-C5A6-630A-AE77-641167B5EE8F}"/>
              </a:ext>
            </a:extLst>
          </p:cNvPr>
          <p:cNvGrpSpPr/>
          <p:nvPr/>
        </p:nvGrpSpPr>
        <p:grpSpPr>
          <a:xfrm>
            <a:off x="850106" y="708977"/>
            <a:ext cx="3134066" cy="4023361"/>
            <a:chOff x="926305" y="519115"/>
            <a:chExt cx="3664719" cy="4418646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406C283B-3D0A-4817-B589-2026DFAA2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t="29505" r="22813" b="23931"/>
            <a:stretch/>
          </p:blipFill>
          <p:spPr>
            <a:xfrm rot="5400000">
              <a:off x="549342" y="896078"/>
              <a:ext cx="4418646" cy="3664719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="" xmlns:a16="http://schemas.microsoft.com/office/drawing/2014/main" id="{3C6792CC-FBA1-446C-823F-F7467665AED4}"/>
                </a:ext>
              </a:extLst>
            </p:cNvPr>
            <p:cNvSpPr/>
            <p:nvPr/>
          </p:nvSpPr>
          <p:spPr>
            <a:xfrm>
              <a:off x="1206250" y="785192"/>
              <a:ext cx="590249" cy="52180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6CD40226-09A8-4269-B71A-F0CF838A6B5F}"/>
                </a:ext>
              </a:extLst>
            </p:cNvPr>
            <p:cNvSpPr/>
            <p:nvPr/>
          </p:nvSpPr>
          <p:spPr>
            <a:xfrm>
              <a:off x="3770545" y="785192"/>
              <a:ext cx="590249" cy="52180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DC0FC5EB-191F-42B3-BEE1-9AB802175132}"/>
                </a:ext>
              </a:extLst>
            </p:cNvPr>
            <p:cNvSpPr/>
            <p:nvPr/>
          </p:nvSpPr>
          <p:spPr>
            <a:xfrm>
              <a:off x="3827130" y="4097406"/>
              <a:ext cx="590249" cy="52180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A435C397-9A79-45A5-A545-018659AD90CD}"/>
                </a:ext>
              </a:extLst>
            </p:cNvPr>
            <p:cNvSpPr/>
            <p:nvPr/>
          </p:nvSpPr>
          <p:spPr>
            <a:xfrm>
              <a:off x="1287025" y="4077503"/>
              <a:ext cx="590249" cy="52180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42C0DBD-4CFB-4FA8-80CF-A1C7192464EC}"/>
              </a:ext>
            </a:extLst>
          </p:cNvPr>
          <p:cNvSpPr txBox="1"/>
          <p:nvPr/>
        </p:nvSpPr>
        <p:spPr>
          <a:xfrm>
            <a:off x="4646327" y="60240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zh-CN" altLang="en-US" sz="1600" b="1" dirty="0" smtClean="0">
                <a:latin typeface="+mj-ea"/>
                <a:ea typeface="+mj-ea"/>
              </a:rPr>
              <a:t>排气扇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C7D02514-1EE0-DCA4-EE12-FDD477C8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前面部构造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2299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7047893-A345-466B-8B09-87941FD68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74" y="1011431"/>
            <a:ext cx="4016953" cy="3314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8848A1B-4E0B-4365-8284-DF0CBB9814C4}"/>
              </a:ext>
            </a:extLst>
          </p:cNvPr>
          <p:cNvSpPr txBox="1"/>
          <p:nvPr/>
        </p:nvSpPr>
        <p:spPr>
          <a:xfrm>
            <a:off x="4657213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Gas Detector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798D8E-2BCF-41AC-8F23-63FF1AF7835C}"/>
              </a:ext>
            </a:extLst>
          </p:cNvPr>
          <p:cNvSpPr txBox="1"/>
          <p:nvPr/>
        </p:nvSpPr>
        <p:spPr>
          <a:xfrm>
            <a:off x="4842274" y="1064771"/>
            <a:ext cx="3664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测量设备内部天然气的漏气浓度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95BDA69-D3FE-4F97-ADCC-BBC5D2E934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r="21975"/>
          <a:stretch/>
        </p:blipFill>
        <p:spPr>
          <a:xfrm rot="5400000">
            <a:off x="5515077" y="2116853"/>
            <a:ext cx="2160443" cy="306856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B1BE6EA2-A0FE-8B9A-A83C-D00C8D4E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en-US" altLang="ko-KR" dirty="0" smtClean="0">
                <a:latin typeface="+mj-ea"/>
              </a:rPr>
              <a:t>- Emergency</a:t>
            </a:r>
            <a:r>
              <a:rPr lang="zh-CN" altLang="en-US" dirty="0" smtClean="0">
                <a:latin typeface="+mj-ea"/>
              </a:rPr>
              <a:t>（紧急）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76170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74FC2A2-778E-4FD8-9E80-17E0C3841E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0430" y="995101"/>
            <a:ext cx="4016954" cy="3314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94B3600-9AA1-4EE5-85AB-22038836721F}"/>
              </a:ext>
            </a:extLst>
          </p:cNvPr>
          <p:cNvSpPr txBox="1"/>
          <p:nvPr/>
        </p:nvSpPr>
        <p:spPr>
          <a:xfrm>
            <a:off x="4651770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Smoke Sensor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9DE1F5F-7222-46F5-B57D-C6D76554FC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77" y="2549141"/>
            <a:ext cx="3068565" cy="2160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20753A1-90AC-4FB1-8F20-D0DDBAA81B89}"/>
              </a:ext>
            </a:extLst>
          </p:cNvPr>
          <p:cNvSpPr txBox="1"/>
          <p:nvPr/>
        </p:nvSpPr>
        <p:spPr>
          <a:xfrm>
            <a:off x="4842274" y="1086543"/>
            <a:ext cx="3664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电箱内部烟雾检</a:t>
            </a:r>
            <a:r>
              <a:rPr lang="zh-CN" altLang="en-US" sz="1200" dirty="0" smtClean="0">
                <a:latin typeface="+mj-ea"/>
                <a:ea typeface="+mj-ea"/>
              </a:rPr>
              <a:t>测感应器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5" name="제목 5">
            <a:extLst>
              <a:ext uri="{FF2B5EF4-FFF2-40B4-BE49-F238E27FC236}">
                <a16:creationId xmlns="" xmlns:a16="http://schemas.microsoft.com/office/drawing/2014/main" id="{73CE7995-59E4-183C-EDCD-DC5E7A41BD16}"/>
              </a:ext>
            </a:extLst>
          </p:cNvPr>
          <p:cNvSpPr txBox="1">
            <a:spLocks/>
          </p:cNvSpPr>
          <p:nvPr/>
        </p:nvSpPr>
        <p:spPr>
          <a:xfrm>
            <a:off x="261347" y="113010"/>
            <a:ext cx="5311140" cy="39241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37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/>
              <a:t>7. Sensor</a:t>
            </a:r>
            <a:r>
              <a:rPr lang="ko-KR" altLang="en-US" dirty="0"/>
              <a:t> </a:t>
            </a:r>
            <a:r>
              <a:rPr lang="zh-CN" altLang="en-US" dirty="0" smtClean="0"/>
              <a:t>构造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Emergency</a:t>
            </a:r>
            <a:r>
              <a:rPr lang="zh-CN" altLang="en-US" dirty="0" smtClean="0"/>
              <a:t>（紧急）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110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0424E78-3E46-4B2A-B1C1-0445FA4D2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1192" y="1000544"/>
            <a:ext cx="4016952" cy="3314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3ECEF8-8138-42AE-A03E-D69B15943AB3}"/>
              </a:ext>
            </a:extLst>
          </p:cNvPr>
          <p:cNvSpPr txBox="1"/>
          <p:nvPr/>
        </p:nvSpPr>
        <p:spPr>
          <a:xfrm>
            <a:off x="4640881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UV/IR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DA3130-B4ED-4A91-9FB4-98E069FE3565}"/>
              </a:ext>
            </a:extLst>
          </p:cNvPr>
          <p:cNvSpPr txBox="1"/>
          <p:nvPr/>
        </p:nvSpPr>
        <p:spPr>
          <a:xfrm>
            <a:off x="4842274" y="1064771"/>
            <a:ext cx="3664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设备内部火灾感应器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="" xmlns:a16="http://schemas.microsoft.com/office/drawing/2014/main" id="{42B2BFC4-7B73-F4B2-0DDF-22403D1F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</a:t>
            </a:r>
            <a:r>
              <a:rPr lang="en-US" altLang="ko-KR" dirty="0" smtClean="0">
                <a:latin typeface="+mj-ea"/>
              </a:rPr>
              <a:t>Sensor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Emergency</a:t>
            </a:r>
            <a:r>
              <a:rPr lang="zh-CN" altLang="en-US" dirty="0" smtClean="0">
                <a:latin typeface="+mj-ea"/>
              </a:rPr>
              <a:t>（紧急）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80580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87702B5-EEC0-4DC4-A748-6AC250A0C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333" y="984217"/>
            <a:ext cx="4016954" cy="33142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2DA4E7E-4EDA-49C3-BD27-5455D5EFAE88}"/>
              </a:ext>
            </a:extLst>
          </p:cNvPr>
          <p:cNvSpPr/>
          <p:nvPr/>
        </p:nvSpPr>
        <p:spPr>
          <a:xfrm>
            <a:off x="2043082" y="2386690"/>
            <a:ext cx="798089" cy="757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3210F64-2EA2-486B-9350-04F8C146B80F}"/>
              </a:ext>
            </a:extLst>
          </p:cNvPr>
          <p:cNvSpPr txBox="1"/>
          <p:nvPr/>
        </p:nvSpPr>
        <p:spPr>
          <a:xfrm>
            <a:off x="4646328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Liquid Box Leak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9C88D48-409A-4964-A7D5-2AE7F011978B}"/>
              </a:ext>
            </a:extLst>
          </p:cNvPr>
          <p:cNvSpPr txBox="1"/>
          <p:nvPr/>
        </p:nvSpPr>
        <p:spPr>
          <a:xfrm>
            <a:off x="4842274" y="1064771"/>
            <a:ext cx="3664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后侧部水管位置漏水检</a:t>
            </a:r>
            <a:r>
              <a:rPr lang="zh-CN" altLang="en-US" sz="1200" dirty="0" smtClean="0">
                <a:latin typeface="+mj-ea"/>
                <a:ea typeface="+mj-ea"/>
              </a:rPr>
              <a:t>测感应器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="" xmlns:a16="http://schemas.microsoft.com/office/drawing/2014/main" id="{384DD650-E89F-8881-AFE5-7808907F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</a:t>
            </a:r>
            <a:r>
              <a:rPr lang="en-US" altLang="ko-KR" dirty="0" smtClean="0">
                <a:latin typeface="+mj-ea"/>
              </a:rPr>
              <a:t>Sensor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Emergency</a:t>
            </a:r>
            <a:r>
              <a:rPr lang="zh-CN" altLang="en-US" dirty="0" smtClean="0">
                <a:latin typeface="+mj-ea"/>
              </a:rPr>
              <a:t>（紧急）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03436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FEA2A53-3B7E-4241-AA85-F6AC8C082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3138" y="1011228"/>
            <a:ext cx="4026479" cy="3314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40885" y="604139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Tank Leak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93DBF9-6EB4-408D-A926-8052AF6700A6}"/>
              </a:ext>
            </a:extLst>
          </p:cNvPr>
          <p:cNvSpPr txBox="1"/>
          <p:nvPr/>
        </p:nvSpPr>
        <p:spPr>
          <a:xfrm>
            <a:off x="4842274" y="1064771"/>
            <a:ext cx="3664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zh-CN" sz="1200" dirty="0" smtClean="0">
                <a:latin typeface="+mj-ea"/>
                <a:ea typeface="+mj-ea"/>
              </a:rPr>
              <a:t>Tank</a:t>
            </a:r>
            <a:r>
              <a:rPr lang="zh-CN" altLang="en-US" sz="1200" dirty="0" smtClean="0">
                <a:latin typeface="+mj-ea"/>
                <a:ea typeface="+mj-ea"/>
              </a:rPr>
              <a:t>外观漏水传感器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68FD504-BCED-4368-AA06-21787EA9112A}"/>
              </a:ext>
            </a:extLst>
          </p:cNvPr>
          <p:cNvSpPr/>
          <p:nvPr/>
        </p:nvSpPr>
        <p:spPr>
          <a:xfrm>
            <a:off x="1793694" y="2552699"/>
            <a:ext cx="1138031" cy="11529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="" xmlns:a16="http://schemas.microsoft.com/office/drawing/2014/main" id="{33492E55-C73E-B5B0-4134-EFA9169B7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</a:t>
            </a:r>
            <a:r>
              <a:rPr lang="en-US" altLang="ko-KR" dirty="0" smtClean="0">
                <a:latin typeface="+mj-ea"/>
              </a:rPr>
              <a:t>Sensor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Emergency</a:t>
            </a:r>
            <a:r>
              <a:rPr lang="zh-CN" altLang="en-US" dirty="0" smtClean="0">
                <a:latin typeface="+mj-ea"/>
              </a:rPr>
              <a:t>（紧急）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6794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46326" y="609583"/>
            <a:ext cx="433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Inlet Pressure </a:t>
            </a:r>
            <a:r>
              <a:rPr lang="en-US" altLang="ko-KR" sz="1600" b="1" dirty="0" smtClean="0">
                <a:latin typeface="+mj-ea"/>
                <a:ea typeface="+mj-ea"/>
              </a:rPr>
              <a:t>Sensor</a:t>
            </a:r>
            <a:r>
              <a:rPr lang="zh-CN" altLang="en-US" sz="1600" b="1" dirty="0" smtClean="0">
                <a:latin typeface="+mj-ea"/>
                <a:ea typeface="+mj-ea"/>
              </a:rPr>
              <a:t>（</a:t>
            </a:r>
            <a:r>
              <a:rPr lang="en-US" altLang="zh-CN" sz="1600" b="1" dirty="0" smtClean="0">
                <a:latin typeface="+mj-ea"/>
                <a:ea typeface="+mj-ea"/>
              </a:rPr>
              <a:t>Inlet</a:t>
            </a:r>
            <a:r>
              <a:rPr lang="zh-CN" altLang="en-US" sz="1600" b="1" dirty="0" smtClean="0">
                <a:latin typeface="+mj-ea"/>
                <a:ea typeface="+mj-ea"/>
              </a:rPr>
              <a:t>压力传感器）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93DBF9-6EB4-408D-A926-8052AF6700A6}"/>
              </a:ext>
            </a:extLst>
          </p:cNvPr>
          <p:cNvSpPr txBox="1"/>
          <p:nvPr/>
        </p:nvSpPr>
        <p:spPr>
          <a:xfrm>
            <a:off x="4842274" y="1064772"/>
            <a:ext cx="4187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设备</a:t>
            </a:r>
            <a:r>
              <a:rPr lang="en-US" altLang="zh-CN" sz="1200" dirty="0" smtClean="0">
                <a:latin typeface="+mj-ea"/>
                <a:ea typeface="+mj-ea"/>
              </a:rPr>
              <a:t>Inlet</a:t>
            </a:r>
            <a:r>
              <a:rPr lang="zh-CN" altLang="en-US" sz="1200" dirty="0">
                <a:latin typeface="+mj-ea"/>
                <a:ea typeface="+mj-ea"/>
              </a:rPr>
              <a:t>排管内部的压</a:t>
            </a:r>
            <a:r>
              <a:rPr lang="zh-CN" altLang="en-US" sz="1200" dirty="0" smtClean="0">
                <a:latin typeface="+mj-ea"/>
                <a:ea typeface="+mj-ea"/>
              </a:rPr>
              <a:t>力测量感应</a:t>
            </a:r>
            <a:r>
              <a:rPr lang="zh-CN" altLang="en-US" sz="1200" dirty="0" smtClean="0">
                <a:latin typeface="+mj-ea"/>
                <a:ea typeface="+mj-ea"/>
              </a:rPr>
              <a:t>器</a:t>
            </a:r>
            <a:endParaRPr lang="en-US" altLang="zh-CN" sz="1200" dirty="0" smtClean="0">
              <a:latin typeface="+mj-ea"/>
              <a:ea typeface="+mj-ea"/>
            </a:endParaRPr>
          </a:p>
          <a:p>
            <a:pPr marL="257175" indent="-257175">
              <a:lnSpc>
                <a:spcPct val="150000"/>
              </a:lnSpc>
            </a:pP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4C47183-65D5-4EC1-AFC2-EF4AF19822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6" b="16992"/>
          <a:stretch/>
        </p:blipFill>
        <p:spPr>
          <a:xfrm>
            <a:off x="5131775" y="2570436"/>
            <a:ext cx="3068565" cy="21509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6363064-6381-4F31-8289-DD16C0AFF4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/>
          <a:stretch/>
        </p:blipFill>
        <p:spPr>
          <a:xfrm rot="5400000">
            <a:off x="446761" y="1011433"/>
            <a:ext cx="4016953" cy="3314267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="" xmlns:a16="http://schemas.microsoft.com/office/drawing/2014/main" id="{691862B0-CCFA-9EBC-2FA0-01C03CD0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</a:t>
            </a:r>
            <a:r>
              <a:rPr lang="en-US" altLang="ko-KR" dirty="0" smtClean="0">
                <a:latin typeface="+mj-ea"/>
              </a:rPr>
              <a:t>Sensor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- </a:t>
            </a:r>
            <a:r>
              <a:rPr lang="en-US" altLang="ko-KR" dirty="0">
                <a:latin typeface="+mj-ea"/>
              </a:rPr>
              <a:t>Pressure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95234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8E61A59-10C8-C612-3B2A-0DD6B1C98C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680723" y="4976812"/>
            <a:ext cx="1463278" cy="16668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116</a:t>
            </a:fld>
            <a:endParaRPr 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471C7832-F41B-EE2B-A619-75A989E83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176087"/>
              </p:ext>
            </p:extLst>
          </p:nvPr>
        </p:nvGraphicFramePr>
        <p:xfrm>
          <a:off x="1606851" y="3816348"/>
          <a:ext cx="5943601" cy="864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294">
                  <a:extLst>
                    <a:ext uri="{9D8B030D-6E8A-4147-A177-3AD203B41FA5}">
                      <a16:colId xmlns="" xmlns:a16="http://schemas.microsoft.com/office/drawing/2014/main" val="3867814738"/>
                    </a:ext>
                  </a:extLst>
                </a:gridCol>
                <a:gridCol w="942975">
                  <a:extLst>
                    <a:ext uri="{9D8B030D-6E8A-4147-A177-3AD203B41FA5}">
                      <a16:colId xmlns="" xmlns:a16="http://schemas.microsoft.com/office/drawing/2014/main" val="4242067940"/>
                    </a:ext>
                  </a:extLst>
                </a:gridCol>
                <a:gridCol w="1264444">
                  <a:extLst>
                    <a:ext uri="{9D8B030D-6E8A-4147-A177-3AD203B41FA5}">
                      <a16:colId xmlns="" xmlns:a16="http://schemas.microsoft.com/office/drawing/2014/main" val="2732586289"/>
                    </a:ext>
                  </a:extLst>
                </a:gridCol>
                <a:gridCol w="1264444">
                  <a:extLst>
                    <a:ext uri="{9D8B030D-6E8A-4147-A177-3AD203B41FA5}">
                      <a16:colId xmlns="" xmlns:a16="http://schemas.microsoft.com/office/drawing/2014/main" val="1289563632"/>
                    </a:ext>
                  </a:extLst>
                </a:gridCol>
                <a:gridCol w="1264444">
                  <a:extLst>
                    <a:ext uri="{9D8B030D-6E8A-4147-A177-3AD203B41FA5}">
                      <a16:colId xmlns="" xmlns:a16="http://schemas.microsoft.com/office/drawing/2014/main" val="2546056850"/>
                    </a:ext>
                  </a:extLst>
                </a:gridCol>
              </a:tblGrid>
              <a:tr h="392906"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RANGE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0V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5V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10V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571160543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+/- 250mbar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0~10V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572.5 Torr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900">
                          <a:effectLst/>
                        </a:rPr>
                        <a:t>-2549 mmH2O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760.0 Torr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900">
                          <a:effectLst/>
                        </a:rPr>
                        <a:t>0 mmH2O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947.5 Torr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900">
                          <a:effectLst/>
                        </a:rPr>
                        <a:t>+2549 mmH2O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2348049530"/>
                  </a:ext>
                </a:extLst>
              </a:tr>
            </a:tbl>
          </a:graphicData>
        </a:graphic>
      </p:graphicFrame>
      <p:pic>
        <p:nvPicPr>
          <p:cNvPr id="5" name="그림 5" descr="라인, 텍스트, 그래프, 도표이(가) 표시된 사진&#10;&#10;자동 생성된 설명">
            <a:extLst>
              <a:ext uri="{FF2B5EF4-FFF2-40B4-BE49-F238E27FC236}">
                <a16:creationId xmlns="" xmlns:a16="http://schemas.microsoft.com/office/drawing/2014/main" id="{ABAD4316-EF9D-5AB0-AC69-1CD43F7F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37" y="659604"/>
            <a:ext cx="5741290" cy="3000375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="" xmlns:a16="http://schemas.microsoft.com/office/drawing/2014/main" id="{EC9784D0-F614-C98C-EC36-62A2EEDE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</a:t>
            </a:r>
            <a:r>
              <a:rPr lang="en-US" altLang="ko-KR" dirty="0" smtClean="0">
                <a:latin typeface="+mj-ea"/>
              </a:rPr>
              <a:t>Sensor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- </a:t>
            </a:r>
            <a:r>
              <a:rPr lang="en-US" altLang="ko-KR" dirty="0">
                <a:latin typeface="+mj-ea"/>
              </a:rPr>
              <a:t>Pressure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40678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51767" y="598697"/>
            <a:ext cx="3759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DPT </a:t>
            </a:r>
            <a:r>
              <a:rPr lang="en-US" altLang="ko-KR" sz="1600" b="1" dirty="0" smtClean="0">
                <a:latin typeface="+mj-ea"/>
                <a:ea typeface="+mj-ea"/>
              </a:rPr>
              <a:t>Sensor</a:t>
            </a:r>
            <a:r>
              <a:rPr lang="zh-CN" altLang="en-US" sz="1600" b="1" dirty="0" smtClean="0">
                <a:latin typeface="+mj-ea"/>
                <a:ea typeface="+mj-ea"/>
              </a:rPr>
              <a:t>（排出管压力感应器）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93DBF9-6EB4-408D-A926-8052AF6700A6}"/>
              </a:ext>
            </a:extLst>
          </p:cNvPr>
          <p:cNvSpPr txBox="1"/>
          <p:nvPr/>
        </p:nvSpPr>
        <p:spPr>
          <a:xfrm>
            <a:off x="4842274" y="1064772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 </a:t>
            </a:r>
            <a:r>
              <a:rPr lang="en-US" altLang="ko-KR" sz="1200" dirty="0">
                <a:latin typeface="+mj-ea"/>
                <a:ea typeface="+mj-ea"/>
              </a:rPr>
              <a:t>CH1 : </a:t>
            </a:r>
            <a:r>
              <a:rPr lang="zh-CN" altLang="en-US" sz="1200" dirty="0">
                <a:latin typeface="+mj-ea"/>
                <a:ea typeface="+mj-ea"/>
              </a:rPr>
              <a:t>检测</a:t>
            </a:r>
            <a:r>
              <a:rPr lang="en-US" altLang="ko-KR" sz="1200" dirty="0" smtClean="0">
                <a:latin typeface="+mj-ea"/>
                <a:ea typeface="+mj-ea"/>
              </a:rPr>
              <a:t>Exhaust</a:t>
            </a:r>
            <a:r>
              <a:rPr lang="zh-CN" altLang="en-US" sz="1200" dirty="0" smtClean="0">
                <a:latin typeface="+mj-ea"/>
                <a:ea typeface="+mj-ea"/>
              </a:rPr>
              <a:t>部的压力</a:t>
            </a:r>
            <a:endParaRPr lang="en-US" altLang="ko-KR" sz="1200" dirty="0">
              <a:latin typeface="+mj-ea"/>
              <a:ea typeface="+mj-ea"/>
            </a:endParaRPr>
          </a:p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CH2 : </a:t>
            </a:r>
            <a:r>
              <a:rPr lang="zh-CN" altLang="en-US" sz="1200" dirty="0" smtClean="0">
                <a:latin typeface="+mj-ea"/>
                <a:ea typeface="+mj-ea"/>
              </a:rPr>
              <a:t>检测</a:t>
            </a:r>
            <a:r>
              <a:rPr lang="en-US" altLang="ko-KR" sz="1200" dirty="0" smtClean="0">
                <a:latin typeface="+mj-ea"/>
                <a:ea typeface="+mj-ea"/>
              </a:rPr>
              <a:t>Cabinet </a:t>
            </a:r>
            <a:r>
              <a:rPr lang="zh-CN" altLang="en-US" sz="1200" dirty="0" smtClean="0">
                <a:latin typeface="+mj-ea"/>
                <a:ea typeface="+mj-ea"/>
              </a:rPr>
              <a:t>排气压力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B485A39-AEE7-42CD-9865-A4B68D4B32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1" r="12531"/>
          <a:stretch/>
        </p:blipFill>
        <p:spPr>
          <a:xfrm>
            <a:off x="819880" y="670973"/>
            <a:ext cx="3314267" cy="40169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8AEC218-5E15-4EB8-A044-7B039A973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18" y="2575879"/>
            <a:ext cx="3078307" cy="2150918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="" xmlns:a16="http://schemas.microsoft.com/office/drawing/2014/main" id="{4C8173A9-587C-E437-EADE-30B00D2C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</a:t>
            </a:r>
            <a:r>
              <a:rPr lang="en-US" altLang="ko-KR" dirty="0" smtClean="0">
                <a:latin typeface="+mj-ea"/>
              </a:rPr>
              <a:t>Sensor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- </a:t>
            </a:r>
            <a:r>
              <a:rPr lang="en-US" altLang="ko-KR" dirty="0">
                <a:latin typeface="+mj-ea"/>
              </a:rPr>
              <a:t>Pressure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175374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AF6504C0-3060-FDFD-33EE-B721AA9823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680723" y="4976812"/>
            <a:ext cx="1463278" cy="16668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58F03FC-EA80-942B-4AF6-BE2FFF14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51" y="718362"/>
            <a:ext cx="6057028" cy="299448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40B569F7-38FE-F51F-007C-E8CB010C8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26685"/>
              </p:ext>
            </p:extLst>
          </p:nvPr>
        </p:nvGraphicFramePr>
        <p:xfrm>
          <a:off x="1251141" y="3909994"/>
          <a:ext cx="6615113" cy="850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025">
                  <a:extLst>
                    <a:ext uri="{9D8B030D-6E8A-4147-A177-3AD203B41FA5}">
                      <a16:colId xmlns="" xmlns:a16="http://schemas.microsoft.com/office/drawing/2014/main" val="2039896546"/>
                    </a:ext>
                  </a:extLst>
                </a:gridCol>
                <a:gridCol w="1050131">
                  <a:extLst>
                    <a:ext uri="{9D8B030D-6E8A-4147-A177-3AD203B41FA5}">
                      <a16:colId xmlns="" xmlns:a16="http://schemas.microsoft.com/office/drawing/2014/main" val="647172648"/>
                    </a:ext>
                  </a:extLst>
                </a:gridCol>
                <a:gridCol w="1407319">
                  <a:extLst>
                    <a:ext uri="{9D8B030D-6E8A-4147-A177-3AD203B41FA5}">
                      <a16:colId xmlns="" xmlns:a16="http://schemas.microsoft.com/office/drawing/2014/main" val="4040392448"/>
                    </a:ext>
                  </a:extLst>
                </a:gridCol>
                <a:gridCol w="1407319">
                  <a:extLst>
                    <a:ext uri="{9D8B030D-6E8A-4147-A177-3AD203B41FA5}">
                      <a16:colId xmlns="" xmlns:a16="http://schemas.microsoft.com/office/drawing/2014/main" val="437655481"/>
                    </a:ext>
                  </a:extLst>
                </a:gridCol>
                <a:gridCol w="1407319">
                  <a:extLst>
                    <a:ext uri="{9D8B030D-6E8A-4147-A177-3AD203B41FA5}">
                      <a16:colId xmlns="" xmlns:a16="http://schemas.microsoft.com/office/drawing/2014/main" val="2667329094"/>
                    </a:ext>
                  </a:extLst>
                </a:gridCol>
              </a:tblGrid>
              <a:tr h="385763"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RANGE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0V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5V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10V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288958047"/>
                  </a:ext>
                </a:extLst>
              </a:tr>
              <a:tr h="46434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20~0 mbar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0~10V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760.0 Torr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1100">
                          <a:effectLst/>
                        </a:rPr>
                        <a:t>0 mmH2O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752.5 Torr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1100">
                          <a:effectLst/>
                        </a:rPr>
                        <a:t>- 101.9 mmH2O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745.0 Torr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1100">
                          <a:effectLst/>
                        </a:rPr>
                        <a:t>- 203.9 mmH2O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3861385181"/>
                  </a:ext>
                </a:extLst>
              </a:tr>
            </a:tbl>
          </a:graphicData>
        </a:graphic>
      </p:graphicFrame>
      <p:sp>
        <p:nvSpPr>
          <p:cNvPr id="8" name="제목 5">
            <a:extLst>
              <a:ext uri="{FF2B5EF4-FFF2-40B4-BE49-F238E27FC236}">
                <a16:creationId xmlns="" xmlns:a16="http://schemas.microsoft.com/office/drawing/2014/main" id="{3A1FD63C-E538-2A89-C76A-7C07F5AA7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Pressure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1151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46328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Flame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93DBF9-6EB4-408D-A926-8052AF6700A6}"/>
              </a:ext>
            </a:extLst>
          </p:cNvPr>
          <p:cNvSpPr txBox="1"/>
          <p:nvPr/>
        </p:nvSpPr>
        <p:spPr>
          <a:xfrm>
            <a:off x="4842274" y="1064772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燃烧器内部火焰感应器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12A7273-03D1-4F0A-9FAB-6CF3308E5E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12236"/>
          <a:stretch/>
        </p:blipFill>
        <p:spPr>
          <a:xfrm>
            <a:off x="803548" y="674202"/>
            <a:ext cx="3314267" cy="4013878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="" xmlns:a16="http://schemas.microsoft.com/office/drawing/2014/main" id="{0D723BD2-EF6F-A296-0392-AF5E4EF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Flame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138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06C283B-3D0A-4817-B589-2026DFAA2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t="29505" r="22813" b="23931"/>
          <a:stretch/>
        </p:blipFill>
        <p:spPr>
          <a:xfrm rot="5400000">
            <a:off x="382478" y="1002435"/>
            <a:ext cx="4077787" cy="338201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DC0FC5EB-191F-42B3-BEE1-9AB802175132}"/>
              </a:ext>
            </a:extLst>
          </p:cNvPr>
          <p:cNvSpPr/>
          <p:nvPr/>
        </p:nvSpPr>
        <p:spPr>
          <a:xfrm>
            <a:off x="3522133" y="1894092"/>
            <a:ext cx="505582" cy="6776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748920" y="985646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电箱部把手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4493" y="605518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zh-CN" altLang="en-US" sz="1600" b="1" dirty="0" smtClean="0">
                <a:latin typeface="+mj-ea"/>
                <a:ea typeface="+mj-ea"/>
              </a:rPr>
              <a:t>电箱部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Door Switch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C699A8A-92C4-4D87-B757-8642A0C16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02" y="2566976"/>
            <a:ext cx="3075551" cy="2165362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9CE7256A-D96D-9CE7-C513-8455805F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zh-CN" altLang="en-US" dirty="0" smtClean="0">
                <a:latin typeface="+mj-ea"/>
              </a:rPr>
              <a:t>前面部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17809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51771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Burner Temp Switch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F8F038F-7748-4FED-B852-15D398DD066D}"/>
              </a:ext>
            </a:extLst>
          </p:cNvPr>
          <p:cNvSpPr txBox="1"/>
          <p:nvPr/>
        </p:nvSpPr>
        <p:spPr>
          <a:xfrm>
            <a:off x="4842274" y="1172189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Burner</a:t>
            </a:r>
            <a:r>
              <a:rPr lang="zh-CN" altLang="en-US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温度上升时感应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的感应器</a:t>
            </a:r>
            <a:endParaRPr lang="en-US" altLang="ko-KR" sz="1200" kern="1400" dirty="0">
              <a:solidFill>
                <a:srgbClr val="000000"/>
              </a:solidFill>
              <a:latin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 - </a:t>
            </a:r>
            <a:r>
              <a:rPr lang="zh-CN" altLang="en-US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上升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150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℃</a:t>
            </a:r>
            <a:r>
              <a:rPr lang="zh-CN" altLang="en-US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以上时分离接点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C0ED222-F5F6-4279-891D-D3E6075C15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1" r="25344"/>
          <a:stretch/>
        </p:blipFill>
        <p:spPr>
          <a:xfrm rot="5400000">
            <a:off x="5481740" y="2107239"/>
            <a:ext cx="2150917" cy="30685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1E01895-55C2-4E07-8BDC-0714B956C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8382" y="1014764"/>
            <a:ext cx="4013879" cy="3324009"/>
          </a:xfrm>
          <a:prstGeom prst="rect">
            <a:avLst/>
          </a:prstGeom>
        </p:spPr>
      </p:pic>
      <p:sp>
        <p:nvSpPr>
          <p:cNvPr id="2" name="제목 5">
            <a:extLst>
              <a:ext uri="{FF2B5EF4-FFF2-40B4-BE49-F238E27FC236}">
                <a16:creationId xmlns="" xmlns:a16="http://schemas.microsoft.com/office/drawing/2014/main" id="{4475CB6E-27BF-BE73-B86E-AFD056E69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Temp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49851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51771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Reactor Temp Switch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FB9B59B-89B1-422B-95EE-1598E9EE4A42}"/>
              </a:ext>
            </a:extLst>
          </p:cNvPr>
          <p:cNvSpPr txBox="1"/>
          <p:nvPr/>
        </p:nvSpPr>
        <p:spPr>
          <a:xfrm>
            <a:off x="4842273" y="1139314"/>
            <a:ext cx="424729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</a:rPr>
              <a:t>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Quench</a:t>
            </a:r>
            <a:r>
              <a:rPr lang="ko-KR" altLang="en-US" sz="1200" kern="1400" dirty="0" err="1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冷却效果不正常时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Wet-Chamber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表面的</a:t>
            </a:r>
          </a:p>
          <a:p>
            <a:pPr>
              <a:lnSpc>
                <a:spcPct val="150000"/>
              </a:lnSpc>
            </a:pPr>
            <a:r>
              <a:rPr lang="ko-KR" altLang="en-US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   温度感知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Sensor</a:t>
            </a: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 - </a:t>
            </a:r>
            <a:r>
              <a:rPr lang="zh-CN" altLang="en-US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上升</a:t>
            </a:r>
            <a:r>
              <a:rPr lang="en-US" altLang="zh-CN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7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0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℃</a:t>
            </a:r>
            <a:r>
              <a:rPr lang="zh-CN" altLang="en-US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以上时分离接点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7F99FF6F-567B-4747-B854-8AAEBD876F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639" y="1002236"/>
            <a:ext cx="4013878" cy="33142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E2AF9EC3-D016-434F-AC5B-661EB04FD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39243" y="2567325"/>
            <a:ext cx="3068565" cy="2143125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="" xmlns:a16="http://schemas.microsoft.com/office/drawing/2014/main" id="{0AB221ED-E612-AFB4-835B-00BF452B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Temp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43197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46328" y="604140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</a:t>
            </a:r>
            <a:r>
              <a:rPr lang="en-US" altLang="zh-CN" sz="1600" b="1" dirty="0" smtClean="0">
                <a:latin typeface="+mj-ea"/>
                <a:ea typeface="+mj-ea"/>
              </a:rPr>
              <a:t>Circulation Temp 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latin typeface="+mj-ea"/>
                <a:ea typeface="+mj-ea"/>
              </a:rPr>
              <a:t>    (</a:t>
            </a:r>
            <a:r>
              <a:rPr lang="zh-CN" altLang="en-US" sz="1600" b="1" dirty="0" smtClean="0">
                <a:latin typeface="+mj-ea"/>
                <a:ea typeface="+mj-ea"/>
              </a:rPr>
              <a:t>循环水温度感应器）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A56F27B-5FCF-4761-BA96-C172CAA89254}"/>
              </a:ext>
            </a:extLst>
          </p:cNvPr>
          <p:cNvSpPr txBox="1"/>
          <p:nvPr/>
        </p:nvSpPr>
        <p:spPr>
          <a:xfrm>
            <a:off x="4842274" y="1139314"/>
            <a:ext cx="441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测量在热交换器冷却完的循环水温度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zh-CN" altLang="en-US" sz="1200" dirty="0" smtClean="0">
                <a:latin typeface="+mj-ea"/>
                <a:ea typeface="+mj-ea"/>
              </a:rPr>
              <a:t>超过</a:t>
            </a:r>
            <a:r>
              <a:rPr lang="en-US" altLang="ko-KR" sz="1200" dirty="0" smtClean="0">
                <a:latin typeface="+mj-ea"/>
                <a:ea typeface="+mj-ea"/>
              </a:rPr>
              <a:t>45</a:t>
            </a:r>
            <a:r>
              <a:rPr lang="ko-KR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℃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以上</a:t>
            </a:r>
            <a:r>
              <a:rPr lang="en-US" altLang="zh-CN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Alarm 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（宕机设备）</a:t>
            </a:r>
            <a:r>
              <a:rPr lang="en-US" altLang="ko-KR" sz="1200" dirty="0" smtClean="0">
                <a:latin typeface="+mj-ea"/>
                <a:ea typeface="+mj-ea"/>
              </a:rPr>
              <a:t>       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C048E93-9D76-452F-8D13-F52D5460A7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9"/>
          <a:stretch/>
        </p:blipFill>
        <p:spPr>
          <a:xfrm rot="5400000">
            <a:off x="5486495" y="2126823"/>
            <a:ext cx="2150917" cy="3059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F1413F3-166B-47C7-AA5B-67DBAC0A8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340" y="1029103"/>
            <a:ext cx="4016953" cy="3300695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="" xmlns:a16="http://schemas.microsoft.com/office/drawing/2014/main" id="{A78BA26A-178E-380B-84EE-FC055553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Temp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98598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73542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Tank Temp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B47238B-B6DD-49B8-BFAC-638F72C2191B}"/>
              </a:ext>
            </a:extLst>
          </p:cNvPr>
          <p:cNvSpPr txBox="1"/>
          <p:nvPr/>
        </p:nvSpPr>
        <p:spPr>
          <a:xfrm>
            <a:off x="4842274" y="1139314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</a:rPr>
              <a:t>测</a:t>
            </a:r>
            <a:r>
              <a:rPr lang="zh-CN" altLang="en-US" sz="1200" dirty="0">
                <a:latin typeface="+mj-ea"/>
              </a:rPr>
              <a:t>量</a:t>
            </a:r>
            <a:r>
              <a:rPr lang="en-US" altLang="zh-CN" sz="1200" dirty="0">
                <a:latin typeface="+mj-ea"/>
              </a:rPr>
              <a:t>Tank</a:t>
            </a:r>
            <a:r>
              <a:rPr lang="zh-CN" altLang="en-US" sz="1200" dirty="0">
                <a:latin typeface="+mj-ea"/>
              </a:rPr>
              <a:t>内部循环水的温度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超过</a:t>
            </a:r>
            <a:r>
              <a:rPr lang="en-US" altLang="ko-KR" sz="1200" dirty="0" smtClean="0">
                <a:latin typeface="+mj-ea"/>
                <a:ea typeface="+mj-ea"/>
              </a:rPr>
              <a:t>50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℃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high </a:t>
            </a:r>
            <a:r>
              <a:rPr lang="en-US" altLang="zh-CN" sz="1200" dirty="0" smtClean="0">
                <a:latin typeface="+mj-ea"/>
                <a:ea typeface="+mj-ea"/>
              </a:rPr>
              <a:t>Alarm</a:t>
            </a:r>
            <a:r>
              <a:rPr lang="zh-CN" altLang="en-US" sz="1200" dirty="0" smtClean="0">
                <a:latin typeface="+mj-ea"/>
                <a:ea typeface="+mj-ea"/>
              </a:rPr>
              <a:t>（宕机设备）</a:t>
            </a:r>
            <a:r>
              <a:rPr lang="en-US" altLang="ko-KR" sz="1200" dirty="0" smtClean="0">
                <a:latin typeface="+mj-ea"/>
                <a:ea typeface="+mj-ea"/>
              </a:rPr>
              <a:t>      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03526B10-7582-448B-8DCF-83F65418D8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766" y="1045576"/>
            <a:ext cx="4023403" cy="3314267"/>
          </a:xfrm>
          <a:prstGeom prst="rect">
            <a:avLst/>
          </a:prstGeom>
        </p:spPr>
      </p:pic>
      <p:pic>
        <p:nvPicPr>
          <p:cNvPr id="13" name="그림 12" descr="Heat Exchanger.jpg">
            <a:extLst>
              <a:ext uri="{FF2B5EF4-FFF2-40B4-BE49-F238E27FC236}">
                <a16:creationId xmlns="" xmlns:a16="http://schemas.microsoft.com/office/drawing/2014/main" id="{2D53B367-4B0E-4B12-9F57-BD0160A022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729"/>
          <a:stretch/>
        </p:blipFill>
        <p:spPr>
          <a:xfrm>
            <a:off x="5050085" y="2570436"/>
            <a:ext cx="3067658" cy="2150918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="" xmlns:a16="http://schemas.microsoft.com/office/drawing/2014/main" id="{64CF77E3-8FD2-586E-276D-8A54545C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Temp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47029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62655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 Exhaust Temp 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950A842-6105-4957-B5A4-606DFCF57B31}"/>
              </a:ext>
            </a:extLst>
          </p:cNvPr>
          <p:cNvSpPr txBox="1"/>
          <p:nvPr/>
        </p:nvSpPr>
        <p:spPr>
          <a:xfrm>
            <a:off x="4842274" y="1139314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测量排出气体的温度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zh-CN" altLang="en-US" sz="1200" dirty="0" smtClean="0">
                <a:latin typeface="+mj-ea"/>
                <a:ea typeface="+mj-ea"/>
              </a:rPr>
              <a:t>超过</a:t>
            </a:r>
            <a:r>
              <a:rPr lang="en-US" altLang="ko-KR" sz="1200" dirty="0" smtClean="0">
                <a:latin typeface="+mj-ea"/>
                <a:ea typeface="+mj-ea"/>
              </a:rPr>
              <a:t>40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℃ 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high </a:t>
            </a:r>
            <a:r>
              <a:rPr lang="en-US" altLang="zh-CN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Alarm 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（宕机设备）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CDF115E-1427-44F0-A3C0-4377205839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7" r="5977"/>
          <a:stretch/>
        </p:blipFill>
        <p:spPr>
          <a:xfrm>
            <a:off x="814434" y="652430"/>
            <a:ext cx="3314267" cy="40138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EB0A9A4-59D7-44AB-B26A-EB8B546DC9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60" y="2564994"/>
            <a:ext cx="3068565" cy="2150917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="" xmlns:a16="http://schemas.microsoft.com/office/drawing/2014/main" id="{8FF126CF-C8D5-550A-98B0-7B5899204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Temp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90295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46330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Swirl Flow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DC91DE-5652-41EF-8A69-0217E029173F}"/>
              </a:ext>
            </a:extLst>
          </p:cNvPr>
          <p:cNvSpPr txBox="1"/>
          <p:nvPr/>
        </p:nvSpPr>
        <p:spPr>
          <a:xfrm>
            <a:off x="4842273" y="1134345"/>
            <a:ext cx="4372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en-US" altLang="zh-CN" sz="1200" dirty="0" smtClean="0">
                <a:latin typeface="+mj-ea"/>
              </a:rPr>
              <a:t>Swirl Water</a:t>
            </a:r>
            <a:r>
              <a:rPr lang="zh-CN" altLang="en-US" sz="1200" dirty="0" smtClean="0">
                <a:latin typeface="+mj-ea"/>
              </a:rPr>
              <a:t>流</a:t>
            </a:r>
            <a:r>
              <a:rPr lang="zh-CN" altLang="en-US" sz="1200" dirty="0">
                <a:latin typeface="+mj-ea"/>
              </a:rPr>
              <a:t>量测</a:t>
            </a:r>
            <a:r>
              <a:rPr lang="zh-CN" altLang="en-US" sz="1200" dirty="0" smtClean="0">
                <a:latin typeface="+mj-ea"/>
              </a:rPr>
              <a:t>量感应器</a:t>
            </a:r>
            <a:endParaRPr lang="en-US" altLang="zh-CN" sz="1200" dirty="0" smtClean="0">
              <a:latin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 smtClean="0">
                <a:latin typeface="+mj-ea"/>
                <a:ea typeface="+mj-ea"/>
              </a:rPr>
              <a:t>流</a:t>
            </a:r>
            <a:r>
              <a:rPr lang="zh-CN" altLang="en-US" sz="1200" dirty="0" smtClean="0">
                <a:latin typeface="+mj-ea"/>
                <a:ea typeface="+mj-ea"/>
              </a:rPr>
              <a:t>量</a:t>
            </a:r>
            <a:r>
              <a:rPr lang="en-US" altLang="ko-KR" sz="1200" dirty="0" smtClean="0">
                <a:latin typeface="+mj-ea"/>
                <a:ea typeface="+mj-ea"/>
              </a:rPr>
              <a:t>6 </a:t>
            </a:r>
            <a:r>
              <a:rPr lang="en-US" altLang="ko-KR" sz="1200" dirty="0" err="1" smtClean="0">
                <a:latin typeface="+mj-ea"/>
                <a:ea typeface="+mj-ea"/>
              </a:rPr>
              <a:t>lpm</a:t>
            </a:r>
            <a:r>
              <a:rPr lang="zh-CN" altLang="en-US" sz="1200" dirty="0" smtClean="0">
                <a:latin typeface="+mj-ea"/>
                <a:ea typeface="+mj-ea"/>
              </a:rPr>
              <a:t>以下发生</a:t>
            </a:r>
            <a:r>
              <a:rPr lang="en-US" altLang="ko-KR" sz="1200" dirty="0" smtClean="0">
                <a:latin typeface="+mj-ea"/>
                <a:ea typeface="+mj-ea"/>
              </a:rPr>
              <a:t>low </a:t>
            </a:r>
            <a:r>
              <a:rPr lang="en-US" altLang="zh-CN" sz="1200" dirty="0" smtClean="0">
                <a:latin typeface="+mj-ea"/>
                <a:ea typeface="+mj-ea"/>
              </a:rPr>
              <a:t>Alarm</a:t>
            </a:r>
            <a:r>
              <a:rPr lang="zh-CN" altLang="en-US" sz="1200" dirty="0" smtClean="0">
                <a:latin typeface="+mj-ea"/>
                <a:ea typeface="+mj-ea"/>
              </a:rPr>
              <a:t>（宕机设备</a:t>
            </a:r>
            <a:r>
              <a:rPr lang="zh-CN" altLang="en-US" sz="1200" dirty="0" smtClean="0">
                <a:latin typeface="+mj-ea"/>
                <a:ea typeface="+mj-ea"/>
              </a:rPr>
              <a:t>）</a:t>
            </a:r>
            <a:endParaRPr lang="en-US" altLang="zh-CN" sz="1200" dirty="0" smtClean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389C03E-E1C9-4CD3-898B-915E737DEC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02" y="2581322"/>
            <a:ext cx="3068565" cy="2150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EB955C5-4E2F-4D6D-8358-ACFE1140E4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411" y="1029451"/>
            <a:ext cx="4013879" cy="33142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1C53E41-9078-49F0-A80F-019227113DD0}"/>
              </a:ext>
            </a:extLst>
          </p:cNvPr>
          <p:cNvSpPr/>
          <p:nvPr/>
        </p:nvSpPr>
        <p:spPr>
          <a:xfrm>
            <a:off x="2610359" y="781989"/>
            <a:ext cx="764330" cy="1048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="" xmlns:a16="http://schemas.microsoft.com/office/drawing/2014/main" id="{5C9E89D7-C787-E4F3-6E1E-A847334CB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Flow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70983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51772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Wet Nozzle Flow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DC91DE-5652-41EF-8A69-0217E029173F}"/>
              </a:ext>
            </a:extLst>
          </p:cNvPr>
          <p:cNvSpPr txBox="1"/>
          <p:nvPr/>
        </p:nvSpPr>
        <p:spPr>
          <a:xfrm>
            <a:off x="4842274" y="1134345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Wet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Nozzle </a:t>
            </a:r>
            <a:r>
              <a:rPr lang="zh-CN" altLang="en-US" sz="1200" dirty="0" smtClean="0">
                <a:latin typeface="+mj-ea"/>
                <a:ea typeface="+mj-ea"/>
              </a:rPr>
              <a:t>流量测量感应器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</a:rPr>
              <a:t>- </a:t>
            </a:r>
            <a:r>
              <a:rPr lang="zh-CN" altLang="en-US" sz="1200" dirty="0">
                <a:latin typeface="+mj-ea"/>
              </a:rPr>
              <a:t>流量</a:t>
            </a:r>
            <a:r>
              <a:rPr lang="en-US" altLang="ko-KR" sz="1200" dirty="0">
                <a:latin typeface="+mj-ea"/>
              </a:rPr>
              <a:t>6 </a:t>
            </a:r>
            <a:r>
              <a:rPr lang="en-US" altLang="ko-KR" sz="1200" dirty="0" err="1">
                <a:latin typeface="+mj-ea"/>
              </a:rPr>
              <a:t>lpm</a:t>
            </a:r>
            <a:r>
              <a:rPr lang="zh-CN" altLang="en-US" sz="1200" dirty="0">
                <a:latin typeface="+mj-ea"/>
              </a:rPr>
              <a:t>以下发生</a:t>
            </a:r>
            <a:r>
              <a:rPr lang="en-US" altLang="ko-KR" sz="1200" dirty="0">
                <a:latin typeface="+mj-ea"/>
              </a:rPr>
              <a:t>low </a:t>
            </a:r>
            <a:r>
              <a:rPr lang="en-US" altLang="zh-CN" sz="1200" dirty="0">
                <a:latin typeface="+mj-ea"/>
              </a:rPr>
              <a:t>Alarm</a:t>
            </a:r>
            <a:r>
              <a:rPr lang="zh-CN" altLang="en-US" sz="1200" dirty="0">
                <a:latin typeface="+mj-ea"/>
              </a:rPr>
              <a:t>（宕机设备）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EB955C5-4E2F-4D6D-8358-ACFE1140E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0198" y="1024008"/>
            <a:ext cx="4013879" cy="33142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1C53E41-9078-49F0-A80F-019227113DD0}"/>
              </a:ext>
            </a:extLst>
          </p:cNvPr>
          <p:cNvSpPr/>
          <p:nvPr/>
        </p:nvSpPr>
        <p:spPr>
          <a:xfrm>
            <a:off x="2171378" y="776546"/>
            <a:ext cx="764330" cy="1048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2AE60F3-AF72-4CAD-94D4-44CAD47081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2" t="6393" r="15943" b="8068"/>
          <a:stretch/>
        </p:blipFill>
        <p:spPr>
          <a:xfrm rot="5400000">
            <a:off x="5552498" y="2127943"/>
            <a:ext cx="2150919" cy="3068565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="" xmlns:a16="http://schemas.microsoft.com/office/drawing/2014/main" id="{0C0C0AF2-6488-5694-F6CF-0C4DFA47E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Flow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5047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57213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Quenching Flow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DC91DE-5652-41EF-8A69-0217E029173F}"/>
              </a:ext>
            </a:extLst>
          </p:cNvPr>
          <p:cNvSpPr txBox="1"/>
          <p:nvPr/>
        </p:nvSpPr>
        <p:spPr>
          <a:xfrm>
            <a:off x="4842274" y="1134345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dirty="0">
                <a:latin typeface="+mj-ea"/>
              </a:rPr>
              <a:t>Wet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Nozzle </a:t>
            </a:r>
            <a:r>
              <a:rPr lang="zh-CN" altLang="en-US" sz="1200" dirty="0">
                <a:latin typeface="+mj-ea"/>
              </a:rPr>
              <a:t>流量测量感应器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-</a:t>
            </a:r>
            <a:r>
              <a:rPr lang="zh-CN" altLang="en-US" sz="1200" dirty="0">
                <a:latin typeface="+mj-ea"/>
              </a:rPr>
              <a:t>流量</a:t>
            </a:r>
            <a:r>
              <a:rPr lang="en-US" altLang="ko-KR" sz="1200" dirty="0">
                <a:latin typeface="+mj-ea"/>
              </a:rPr>
              <a:t>6 </a:t>
            </a:r>
            <a:r>
              <a:rPr lang="en-US" altLang="ko-KR" sz="1200" dirty="0" err="1">
                <a:latin typeface="+mj-ea"/>
              </a:rPr>
              <a:t>lpm</a:t>
            </a:r>
            <a:r>
              <a:rPr lang="zh-CN" altLang="en-US" sz="1200" dirty="0">
                <a:latin typeface="+mj-ea"/>
              </a:rPr>
              <a:t>以下发生</a:t>
            </a:r>
            <a:r>
              <a:rPr lang="en-US" altLang="ko-KR" sz="1200" dirty="0">
                <a:latin typeface="+mj-ea"/>
              </a:rPr>
              <a:t>low </a:t>
            </a:r>
            <a:r>
              <a:rPr lang="en-US" altLang="zh-CN" sz="1200" dirty="0">
                <a:latin typeface="+mj-ea"/>
              </a:rPr>
              <a:t>Alarm</a:t>
            </a:r>
            <a:r>
              <a:rPr lang="zh-CN" altLang="en-US" sz="1200" dirty="0">
                <a:latin typeface="+mj-ea"/>
              </a:rPr>
              <a:t>（宕机设备）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EB955C5-4E2F-4D6D-8358-ACFE1140E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412" y="1040337"/>
            <a:ext cx="4013879" cy="33142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1C53E41-9078-49F0-A80F-019227113DD0}"/>
              </a:ext>
            </a:extLst>
          </p:cNvPr>
          <p:cNvSpPr/>
          <p:nvPr/>
        </p:nvSpPr>
        <p:spPr>
          <a:xfrm>
            <a:off x="1780869" y="765660"/>
            <a:ext cx="694845" cy="1048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D14D3C5-0532-4B04-8D33-9C1389D13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2" b="15930"/>
          <a:stretch/>
        </p:blipFill>
        <p:spPr>
          <a:xfrm>
            <a:off x="5108198" y="2554109"/>
            <a:ext cx="3059918" cy="2150917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="" xmlns:a16="http://schemas.microsoft.com/office/drawing/2014/main" id="{CEE18AF2-17BA-9B2A-1826-6F5B1063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Flow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43971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46327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PCW Flow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DC91DE-5652-41EF-8A69-0217E029173F}"/>
              </a:ext>
            </a:extLst>
          </p:cNvPr>
          <p:cNvSpPr txBox="1"/>
          <p:nvPr/>
        </p:nvSpPr>
        <p:spPr>
          <a:xfrm>
            <a:off x="4842273" y="1134345"/>
            <a:ext cx="447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测量使用完的</a:t>
            </a:r>
            <a:r>
              <a:rPr lang="en-US" altLang="zh-CN" sz="1200" dirty="0">
                <a:latin typeface="+mj-ea"/>
              </a:rPr>
              <a:t>PCW</a:t>
            </a:r>
            <a:r>
              <a:rPr lang="zh-CN" altLang="en-US" sz="1200" dirty="0">
                <a:latin typeface="+mj-ea"/>
              </a:rPr>
              <a:t>排出流</a:t>
            </a:r>
            <a:r>
              <a:rPr lang="zh-CN" altLang="en-US" sz="1200" dirty="0" smtClean="0">
                <a:latin typeface="+mj-ea"/>
              </a:rPr>
              <a:t>量</a:t>
            </a:r>
            <a:r>
              <a:rPr lang="zh-CN" altLang="en-US" sz="1200" dirty="0">
                <a:latin typeface="+mj-ea"/>
              </a:rPr>
              <a:t>感应器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流量</a:t>
            </a:r>
            <a:r>
              <a:rPr lang="en-US" altLang="ko-KR" sz="1200" dirty="0" smtClean="0">
                <a:latin typeface="+mj-ea"/>
                <a:ea typeface="+mj-ea"/>
              </a:rPr>
              <a:t>25 </a:t>
            </a:r>
            <a:r>
              <a:rPr lang="en-US" altLang="ko-KR" sz="1200" dirty="0" err="1" smtClean="0">
                <a:latin typeface="+mj-ea"/>
                <a:ea typeface="+mj-ea"/>
              </a:rPr>
              <a:t>lpm</a:t>
            </a:r>
            <a:r>
              <a:rPr lang="zh-CN" altLang="en-US" sz="1200" dirty="0" smtClean="0">
                <a:latin typeface="+mj-ea"/>
                <a:ea typeface="+mj-ea"/>
              </a:rPr>
              <a:t>以下发生</a:t>
            </a:r>
            <a:r>
              <a:rPr lang="en-US" altLang="ko-KR" sz="1200" dirty="0" smtClean="0">
                <a:latin typeface="+mj-ea"/>
                <a:ea typeface="+mj-ea"/>
              </a:rPr>
              <a:t>low Alarm(</a:t>
            </a:r>
            <a:r>
              <a:rPr lang="zh-CN" altLang="en-US" sz="1200" dirty="0" smtClean="0">
                <a:latin typeface="+mj-ea"/>
                <a:ea typeface="+mj-ea"/>
              </a:rPr>
              <a:t>宕机设备</a:t>
            </a:r>
            <a:r>
              <a:rPr lang="en-US" altLang="zh-CN" sz="1200" dirty="0" smtClean="0">
                <a:latin typeface="+mj-ea"/>
                <a:ea typeface="+mj-ea"/>
              </a:rPr>
              <a:t>)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38DD1E2-BB92-4D87-BE27-1726F0B1CD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2" r="-49"/>
          <a:stretch/>
        </p:blipFill>
        <p:spPr>
          <a:xfrm rot="5400000">
            <a:off x="446761" y="1038645"/>
            <a:ext cx="4016953" cy="3314266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="" xmlns:a16="http://schemas.microsoft.com/office/drawing/2014/main" id="{47EEFFB5-F4FB-C52A-00A4-39BD8A5A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/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Flow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06042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46329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 BCW Flow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DC91DE-5652-41EF-8A69-0217E029173F}"/>
              </a:ext>
            </a:extLst>
          </p:cNvPr>
          <p:cNvSpPr txBox="1"/>
          <p:nvPr/>
        </p:nvSpPr>
        <p:spPr>
          <a:xfrm>
            <a:off x="4842273" y="1134346"/>
            <a:ext cx="4127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/>
              <a:t>供应给设备的</a:t>
            </a:r>
            <a:r>
              <a:rPr lang="en-US" altLang="zh-CN" sz="1200" dirty="0"/>
              <a:t>BCW</a:t>
            </a:r>
            <a:r>
              <a:rPr lang="zh-CN" altLang="en-US" sz="1200" dirty="0"/>
              <a:t>流量感应</a:t>
            </a:r>
            <a:r>
              <a:rPr lang="zh-CN" altLang="en-US" sz="1200" dirty="0" smtClean="0"/>
              <a:t>器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en-US" altLang="zh-CN" sz="1200" dirty="0" smtClean="0">
                <a:latin typeface="+mj-ea"/>
                <a:ea typeface="+mj-ea"/>
              </a:rPr>
              <a:t>Alarm</a:t>
            </a:r>
            <a:r>
              <a:rPr lang="zh-CN" altLang="en-US" sz="1200" dirty="0" smtClean="0">
                <a:latin typeface="+mj-ea"/>
                <a:ea typeface="+mj-ea"/>
              </a:rPr>
              <a:t>值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zh-CN" sz="1200" dirty="0" err="1" smtClean="0">
                <a:latin typeface="+mj-ea"/>
                <a:ea typeface="+mj-ea"/>
              </a:rPr>
              <a:t>Ventur</a:t>
            </a: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zh-CN" altLang="en-US" sz="1200" dirty="0" smtClean="0">
                <a:latin typeface="+mj-ea"/>
                <a:ea typeface="+mj-ea"/>
              </a:rPr>
              <a:t>：</a:t>
            </a:r>
            <a:r>
              <a:rPr lang="en-US" altLang="ko-KR" sz="1200" dirty="0" smtClean="0">
                <a:latin typeface="+mj-ea"/>
                <a:ea typeface="+mj-ea"/>
              </a:rPr>
              <a:t>1 </a:t>
            </a:r>
            <a:r>
              <a:rPr lang="en-US" altLang="ko-KR" sz="1200" dirty="0" err="1" smtClean="0">
                <a:latin typeface="+mj-ea"/>
                <a:ea typeface="+mj-ea"/>
              </a:rPr>
              <a:t>lpm</a:t>
            </a:r>
            <a:r>
              <a:rPr lang="zh-CN" altLang="en-US" sz="1200" dirty="0" smtClean="0">
                <a:latin typeface="+mj-ea"/>
                <a:ea typeface="+mj-ea"/>
              </a:rPr>
              <a:t>以下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+mj-ea"/>
                <a:ea typeface="+mj-ea"/>
              </a:rPr>
              <a:t> Exhaust:</a:t>
            </a:r>
            <a:r>
              <a:rPr lang="en-US" altLang="ko-KR" sz="1200" dirty="0" smtClean="0">
                <a:latin typeface="+mj-ea"/>
                <a:ea typeface="+mj-ea"/>
              </a:rPr>
              <a:t>1.5 </a:t>
            </a:r>
            <a:r>
              <a:rPr lang="en-US" altLang="ko-KR" sz="1200" dirty="0" err="1" smtClean="0">
                <a:latin typeface="+mj-ea"/>
                <a:ea typeface="+mj-ea"/>
              </a:rPr>
              <a:t>lpm</a:t>
            </a:r>
            <a:r>
              <a:rPr lang="zh-CN" altLang="en-US" sz="1200" dirty="0" smtClean="0">
                <a:latin typeface="+mj-ea"/>
                <a:ea typeface="+mj-ea"/>
              </a:rPr>
              <a:t>以下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1114094-3A2F-4838-B5AD-6FE6E21F6C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t="11015" r="30399"/>
          <a:stretch/>
        </p:blipFill>
        <p:spPr>
          <a:xfrm>
            <a:off x="749121" y="646987"/>
            <a:ext cx="3314267" cy="4013878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="" xmlns:a16="http://schemas.microsoft.com/office/drawing/2014/main" id="{CBFB9528-50F7-108C-8E6C-2DBEB28C2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/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Flow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128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FC3527C-11CF-42D4-BF83-22D4ED9BA016}"/>
              </a:ext>
            </a:extLst>
          </p:cNvPr>
          <p:cNvSpPr txBox="1"/>
          <p:nvPr/>
        </p:nvSpPr>
        <p:spPr>
          <a:xfrm>
            <a:off x="443704" y="596770"/>
            <a:ext cx="7302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▶ </a:t>
            </a:r>
            <a:r>
              <a:rPr lang="zh-CN" altLang="en-US" sz="1050" b="1" dirty="0" smtClean="0">
                <a:latin typeface="+mj-ea"/>
                <a:ea typeface="+mj-ea"/>
              </a:rPr>
              <a:t>按照</a:t>
            </a:r>
            <a:r>
              <a:rPr lang="zh-CN" altLang="en-US" sz="1050" b="1" dirty="0">
                <a:latin typeface="+mj-ea"/>
                <a:ea typeface="+mj-ea"/>
              </a:rPr>
              <a:t>气</a:t>
            </a:r>
            <a:r>
              <a:rPr lang="zh-CN" altLang="en-US" sz="1050" b="1" dirty="0" smtClean="0">
                <a:latin typeface="+mj-ea"/>
                <a:ea typeface="+mj-ea"/>
              </a:rPr>
              <a:t>体处理过程， 由</a:t>
            </a:r>
            <a:r>
              <a:rPr lang="en-US" altLang="ko-KR" sz="1050" b="1" dirty="0" smtClean="0">
                <a:latin typeface="+mj-ea"/>
                <a:ea typeface="+mj-ea"/>
              </a:rPr>
              <a:t>Gas </a:t>
            </a:r>
            <a:r>
              <a:rPr lang="en-US" altLang="ko-KR" sz="1050" b="1" dirty="0">
                <a:latin typeface="+mj-ea"/>
                <a:ea typeface="+mj-ea"/>
              </a:rPr>
              <a:t>Inlet, Burner,</a:t>
            </a:r>
            <a:r>
              <a:rPr lang="ko-KR" altLang="en-US" sz="1050" b="1" dirty="0">
                <a:latin typeface="+mj-ea"/>
                <a:ea typeface="+mj-ea"/>
              </a:rPr>
              <a:t> </a:t>
            </a:r>
            <a:r>
              <a:rPr lang="en-US" altLang="ko-KR" sz="1050" b="1" dirty="0">
                <a:latin typeface="+mj-ea"/>
                <a:ea typeface="+mj-ea"/>
              </a:rPr>
              <a:t>Reactor, Wet Tower, Wet </a:t>
            </a:r>
            <a:r>
              <a:rPr lang="en-US" altLang="ko-KR" sz="1050" b="1" dirty="0" smtClean="0">
                <a:latin typeface="+mj-ea"/>
                <a:ea typeface="+mj-ea"/>
              </a:rPr>
              <a:t>Tank</a:t>
            </a:r>
            <a:r>
              <a:rPr lang="zh-CN" altLang="en-US" sz="1050" dirty="0"/>
              <a:t>构造</a:t>
            </a:r>
            <a:endParaRPr lang="en-US" altLang="ko-KR" sz="1050" b="1" dirty="0" smtClean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E5BD81A3-3520-4A8E-A7C8-9E5DE0D4806A}"/>
              </a:ext>
            </a:extLst>
          </p:cNvPr>
          <p:cNvGrpSpPr/>
          <p:nvPr/>
        </p:nvGrpSpPr>
        <p:grpSpPr>
          <a:xfrm>
            <a:off x="1202724" y="878559"/>
            <a:ext cx="6738551" cy="3853779"/>
            <a:chOff x="1159035" y="795133"/>
            <a:chExt cx="6950739" cy="4060132"/>
          </a:xfrm>
        </p:grpSpPr>
        <p:pic>
          <p:nvPicPr>
            <p:cNvPr id="54" name="그림 53">
              <a:extLst>
                <a:ext uri="{FF2B5EF4-FFF2-40B4-BE49-F238E27FC236}">
                  <a16:creationId xmlns="" xmlns:a16="http://schemas.microsoft.com/office/drawing/2014/main" id="{AE973A50-3CAA-41F2-8319-FA8DE966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82457" y="1377690"/>
              <a:ext cx="4060132" cy="2895018"/>
            </a:xfrm>
            <a:prstGeom prst="rect">
              <a:avLst/>
            </a:prstGeom>
          </p:spPr>
        </p:pic>
        <p:cxnSp>
          <p:nvCxnSpPr>
            <p:cNvPr id="29" name="Shape 44">
              <a:extLst>
                <a:ext uri="{FF2B5EF4-FFF2-40B4-BE49-F238E27FC236}">
                  <a16:creationId xmlns="" xmlns:a16="http://schemas.microsoft.com/office/drawing/2014/main" id="{44C01EBC-CB10-410E-87A2-5464F139D81D}"/>
                </a:ext>
              </a:extLst>
            </p:cNvPr>
            <p:cNvCxnSpPr>
              <a:cxnSpLocks/>
              <a:stCxn id="30" idx="3"/>
            </p:cNvCxnSpPr>
            <p:nvPr/>
          </p:nvCxnSpPr>
          <p:spPr bwMode="auto">
            <a:xfrm>
              <a:off x="3048001" y="1603524"/>
              <a:ext cx="1182557" cy="61787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FF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모서리가 둥근 직사각형 13">
              <a:extLst>
                <a:ext uri="{FF2B5EF4-FFF2-40B4-BE49-F238E27FC236}">
                  <a16:creationId xmlns="" xmlns:a16="http://schemas.microsoft.com/office/drawing/2014/main" id="{0E023AF1-609F-4243-B716-7F9EB05779D0}"/>
                </a:ext>
              </a:extLst>
            </p:cNvPr>
            <p:cNvSpPr/>
            <p:nvPr/>
          </p:nvSpPr>
          <p:spPr>
            <a:xfrm>
              <a:off x="1171735" y="1105196"/>
              <a:ext cx="1876265" cy="996655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/>
            </a:p>
          </p:txBody>
        </p:sp>
        <p:pic>
          <p:nvPicPr>
            <p:cNvPr id="31" name="Picture 3">
              <a:extLst>
                <a:ext uri="{FF2B5EF4-FFF2-40B4-BE49-F238E27FC236}">
                  <a16:creationId xmlns="" xmlns:a16="http://schemas.microsoft.com/office/drawing/2014/main" id="{D340E55C-6C24-48CE-BE95-0781466B9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022" y="1123153"/>
              <a:ext cx="604553" cy="954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34">
              <a:extLst>
                <a:ext uri="{FF2B5EF4-FFF2-40B4-BE49-F238E27FC236}">
                  <a16:creationId xmlns="" xmlns:a16="http://schemas.microsoft.com/office/drawing/2014/main" id="{A969479A-6301-4FB5-A2C8-DA93CB97125E}"/>
                </a:ext>
              </a:extLst>
            </p:cNvPr>
            <p:cNvSpPr txBox="1"/>
            <p:nvPr/>
          </p:nvSpPr>
          <p:spPr>
            <a:xfrm>
              <a:off x="1202227" y="1123154"/>
              <a:ext cx="1559944" cy="1013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Gas Inlet</a:t>
              </a:r>
            </a:p>
            <a:p>
              <a:endParaRPr lang="en-US" altLang="ko-KR" sz="450" b="1" dirty="0">
                <a:latin typeface="Calibri" panose="020F0502020204030204" pitchFamily="34" charset="0"/>
              </a:endParaRP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Heating Jacket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NW40, 50 3-Way V/V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Inlet Scrapper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Hot N2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Pressure &amp; Temp sensor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3" name="Shape 44">
              <a:extLst>
                <a:ext uri="{FF2B5EF4-FFF2-40B4-BE49-F238E27FC236}">
                  <a16:creationId xmlns="" xmlns:a16="http://schemas.microsoft.com/office/drawing/2014/main" id="{38118D3D-8891-4511-99B5-D1FBBD538624}"/>
                </a:ext>
              </a:extLst>
            </p:cNvPr>
            <p:cNvCxnSpPr>
              <a:cxnSpLocks/>
              <a:stCxn id="34" idx="3"/>
            </p:cNvCxnSpPr>
            <p:nvPr/>
          </p:nvCxnSpPr>
          <p:spPr bwMode="auto">
            <a:xfrm flipV="1">
              <a:off x="3041649" y="2668657"/>
              <a:ext cx="1100484" cy="12616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FF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15">
              <a:extLst>
                <a:ext uri="{FF2B5EF4-FFF2-40B4-BE49-F238E27FC236}">
                  <a16:creationId xmlns="" xmlns:a16="http://schemas.microsoft.com/office/drawing/2014/main" id="{32C45995-16DA-4B0A-8BD6-0073CCFD7F42}"/>
                </a:ext>
              </a:extLst>
            </p:cNvPr>
            <p:cNvSpPr/>
            <p:nvPr/>
          </p:nvSpPr>
          <p:spPr>
            <a:xfrm>
              <a:off x="1165384" y="2348855"/>
              <a:ext cx="1876266" cy="891932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/>
            </a:p>
          </p:txBody>
        </p:sp>
        <p:sp>
          <p:nvSpPr>
            <p:cNvPr id="35" name="TextBox 36">
              <a:extLst>
                <a:ext uri="{FF2B5EF4-FFF2-40B4-BE49-F238E27FC236}">
                  <a16:creationId xmlns="" xmlns:a16="http://schemas.microsoft.com/office/drawing/2014/main" id="{3B6A1370-09D6-4BA3-A4F1-780D30A3A442}"/>
                </a:ext>
              </a:extLst>
            </p:cNvPr>
            <p:cNvSpPr txBox="1"/>
            <p:nvPr/>
          </p:nvSpPr>
          <p:spPr>
            <a:xfrm>
              <a:off x="1253027" y="2416414"/>
              <a:ext cx="1337804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Burner</a:t>
              </a:r>
            </a:p>
            <a:p>
              <a:endParaRPr lang="en-US" altLang="ko-KR" sz="300" b="1" dirty="0">
                <a:latin typeface="Calibri" panose="020F0502020204030204" pitchFamily="34" charset="0"/>
              </a:endParaRP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LNG/O2 Nozzle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UV Sensor 2ea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Hastelloy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Inlet N2 Sleeve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36" name="Picture 5">
              <a:extLst>
                <a:ext uri="{FF2B5EF4-FFF2-40B4-BE49-F238E27FC236}">
                  <a16:creationId xmlns="" xmlns:a16="http://schemas.microsoft.com/office/drawing/2014/main" id="{6992E068-6A91-4F17-974F-FA0D6CD01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883" y="2546350"/>
              <a:ext cx="735443" cy="55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>
              <a:extLst>
                <a:ext uri="{FF2B5EF4-FFF2-40B4-BE49-F238E27FC236}">
                  <a16:creationId xmlns="" xmlns:a16="http://schemas.microsoft.com/office/drawing/2014/main" id="{AF865619-4F52-4B54-9E45-4186D13D7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158" y="3147847"/>
              <a:ext cx="912995" cy="84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구부러진 연결선 9">
              <a:extLst>
                <a:ext uri="{FF2B5EF4-FFF2-40B4-BE49-F238E27FC236}">
                  <a16:creationId xmlns="" xmlns:a16="http://schemas.microsoft.com/office/drawing/2014/main" id="{0B0B850B-086D-409C-923D-F2F43D26152C}"/>
                </a:ext>
              </a:extLst>
            </p:cNvPr>
            <p:cNvCxnSpPr>
              <a:cxnSpLocks/>
              <a:stCxn id="41" idx="3"/>
            </p:cNvCxnSpPr>
            <p:nvPr/>
          </p:nvCxnSpPr>
          <p:spPr bwMode="auto">
            <a:xfrm flipV="1">
              <a:off x="3035301" y="3327135"/>
              <a:ext cx="1035684" cy="67358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FF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hape 52">
              <a:extLst>
                <a:ext uri="{FF2B5EF4-FFF2-40B4-BE49-F238E27FC236}">
                  <a16:creationId xmlns="" xmlns:a16="http://schemas.microsoft.com/office/drawing/2014/main" id="{FFA5AB56-490C-4B87-A6D6-DFF740E54F31}"/>
                </a:ext>
              </a:extLst>
            </p:cNvPr>
            <p:cNvCxnSpPr>
              <a:cxnSpLocks/>
              <a:stCxn id="45" idx="1"/>
            </p:cNvCxnSpPr>
            <p:nvPr/>
          </p:nvCxnSpPr>
          <p:spPr bwMode="auto">
            <a:xfrm rot="10800000" flipV="1">
              <a:off x="5165889" y="3560661"/>
              <a:ext cx="981736" cy="67357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FF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hape 56">
              <a:extLst>
                <a:ext uri="{FF2B5EF4-FFF2-40B4-BE49-F238E27FC236}">
                  <a16:creationId xmlns="" xmlns:a16="http://schemas.microsoft.com/office/drawing/2014/main" id="{6FB903A2-AAD1-42AE-BA23-CE053D580DBA}"/>
                </a:ext>
              </a:extLst>
            </p:cNvPr>
            <p:cNvCxnSpPr>
              <a:cxnSpLocks/>
              <a:stCxn id="43" idx="1"/>
            </p:cNvCxnSpPr>
            <p:nvPr/>
          </p:nvCxnSpPr>
          <p:spPr bwMode="auto">
            <a:xfrm rot="10800000" flipV="1">
              <a:off x="5225524" y="2100810"/>
              <a:ext cx="930137" cy="23083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FF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모서리가 둥근 직사각형 17">
              <a:extLst>
                <a:ext uri="{FF2B5EF4-FFF2-40B4-BE49-F238E27FC236}">
                  <a16:creationId xmlns="" xmlns:a16="http://schemas.microsoft.com/office/drawing/2014/main" id="{5E248A0A-491E-4E8F-B637-5FFBC00E1F80}"/>
                </a:ext>
              </a:extLst>
            </p:cNvPr>
            <p:cNvSpPr/>
            <p:nvPr/>
          </p:nvSpPr>
          <p:spPr>
            <a:xfrm>
              <a:off x="1159035" y="3586420"/>
              <a:ext cx="1876266" cy="828593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/>
            </a:p>
          </p:txBody>
        </p:sp>
        <p:sp>
          <p:nvSpPr>
            <p:cNvPr id="42" name="TextBox 38">
              <a:extLst>
                <a:ext uri="{FF2B5EF4-FFF2-40B4-BE49-F238E27FC236}">
                  <a16:creationId xmlns="" xmlns:a16="http://schemas.microsoft.com/office/drawing/2014/main" id="{05704F71-B819-4BB3-BCF6-3395F06E859E}"/>
                </a:ext>
              </a:extLst>
            </p:cNvPr>
            <p:cNvSpPr txBox="1"/>
            <p:nvPr/>
          </p:nvSpPr>
          <p:spPr>
            <a:xfrm>
              <a:off x="1199992" y="3599865"/>
              <a:ext cx="130661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Reactor</a:t>
              </a:r>
            </a:p>
            <a:p>
              <a:endParaRPr lang="en-US" altLang="ko-KR" sz="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Hastelloy </a:t>
              </a: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Y reactor zone</a:t>
              </a: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Y zone water </a:t>
              </a: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 curtain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모서리가 둥근 직사각형 19">
              <a:extLst>
                <a:ext uri="{FF2B5EF4-FFF2-40B4-BE49-F238E27FC236}">
                  <a16:creationId xmlns="" xmlns:a16="http://schemas.microsoft.com/office/drawing/2014/main" id="{395790F9-A7D8-41F5-AC09-9C9DCE090083}"/>
                </a:ext>
              </a:extLst>
            </p:cNvPr>
            <p:cNvSpPr/>
            <p:nvPr/>
          </p:nvSpPr>
          <p:spPr>
            <a:xfrm>
              <a:off x="6155660" y="1686514"/>
              <a:ext cx="1954114" cy="828593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/>
            </a:p>
          </p:txBody>
        </p:sp>
        <p:sp>
          <p:nvSpPr>
            <p:cNvPr id="44" name="TextBox 44">
              <a:extLst>
                <a:ext uri="{FF2B5EF4-FFF2-40B4-BE49-F238E27FC236}">
                  <a16:creationId xmlns="" xmlns:a16="http://schemas.microsoft.com/office/drawing/2014/main" id="{F81E9B34-39CE-4FFB-A53C-BAA6D209D544}"/>
                </a:ext>
              </a:extLst>
            </p:cNvPr>
            <p:cNvSpPr txBox="1"/>
            <p:nvPr/>
          </p:nvSpPr>
          <p:spPr>
            <a:xfrm>
              <a:off x="6147625" y="1765149"/>
              <a:ext cx="1511300" cy="91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Wet Tower</a:t>
              </a:r>
            </a:p>
            <a:p>
              <a:endParaRPr lang="en-US" altLang="ko-KR" sz="375" b="1" dirty="0">
                <a:latin typeface="Calibri" panose="020F0502020204030204" pitchFamily="34" charset="0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Special design for gas flow</a:t>
              </a:r>
            </a:p>
            <a:p>
              <a:pPr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Fresh water spray</a:t>
              </a:r>
            </a:p>
            <a:p>
              <a:pPr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Venturi (Option)</a:t>
              </a:r>
            </a:p>
            <a:p>
              <a:endParaRPr lang="ko-KR" altLang="en-US" sz="1050" dirty="0"/>
            </a:p>
          </p:txBody>
        </p:sp>
        <p:sp>
          <p:nvSpPr>
            <p:cNvPr id="45" name="모서리가 둥근 직사각형 21">
              <a:extLst>
                <a:ext uri="{FF2B5EF4-FFF2-40B4-BE49-F238E27FC236}">
                  <a16:creationId xmlns="" xmlns:a16="http://schemas.microsoft.com/office/drawing/2014/main" id="{ADAFE6DE-D5F7-4F8C-9766-12994A46DB2C}"/>
                </a:ext>
              </a:extLst>
            </p:cNvPr>
            <p:cNvSpPr/>
            <p:nvPr/>
          </p:nvSpPr>
          <p:spPr>
            <a:xfrm>
              <a:off x="6147625" y="3044621"/>
              <a:ext cx="1955801" cy="1032080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/>
            </a:p>
          </p:txBody>
        </p:sp>
        <p:sp>
          <p:nvSpPr>
            <p:cNvPr id="46" name="TextBox 46">
              <a:extLst>
                <a:ext uri="{FF2B5EF4-FFF2-40B4-BE49-F238E27FC236}">
                  <a16:creationId xmlns="" xmlns:a16="http://schemas.microsoft.com/office/drawing/2014/main" id="{1E2B054F-CF6C-44AD-99D5-8F015D255385}"/>
                </a:ext>
              </a:extLst>
            </p:cNvPr>
            <p:cNvSpPr txBox="1"/>
            <p:nvPr/>
          </p:nvSpPr>
          <p:spPr>
            <a:xfrm>
              <a:off x="6167271" y="3068213"/>
              <a:ext cx="1337804" cy="102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Wet Tank</a:t>
              </a:r>
            </a:p>
            <a:p>
              <a:endParaRPr lang="en-US" altLang="ko-KR" sz="375" b="1" dirty="0">
                <a:latin typeface="Calibri" panose="020F0502020204030204" pitchFamily="34" charset="0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PVC material</a:t>
              </a: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Temp, leak, level</a:t>
              </a: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 sensor</a:t>
              </a:r>
            </a:p>
            <a:p>
              <a:pPr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HCS powder filter</a:t>
              </a:r>
            </a:p>
            <a:p>
              <a:pPr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H/E Hastelloy</a:t>
              </a:r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47" name="Picture 7">
              <a:extLst>
                <a:ext uri="{FF2B5EF4-FFF2-40B4-BE49-F238E27FC236}">
                  <a16:creationId xmlns="" xmlns:a16="http://schemas.microsoft.com/office/drawing/2014/main" id="{4703329B-B3E4-4AAD-8C99-2918AA385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925" y="3600451"/>
              <a:ext cx="591917" cy="78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9">
              <a:extLst>
                <a:ext uri="{FF2B5EF4-FFF2-40B4-BE49-F238E27FC236}">
                  <a16:creationId xmlns="" xmlns:a16="http://schemas.microsoft.com/office/drawing/2014/main" id="{7F5DDAB3-F576-4B81-8885-D12F59B47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9875" y="1733550"/>
              <a:ext cx="304879" cy="755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8E9F097A-400E-41DB-F2F1-5782C25D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/>
              <a:t>内</a:t>
            </a:r>
            <a:r>
              <a:rPr lang="zh-CN" altLang="en-US" dirty="0"/>
              <a:t>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78586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51771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S1S2S3 Level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361B323-1A0B-4EC7-AE28-372DCF6DBEB3}"/>
              </a:ext>
            </a:extLst>
          </p:cNvPr>
          <p:cNvSpPr txBox="1"/>
          <p:nvPr/>
        </p:nvSpPr>
        <p:spPr>
          <a:xfrm>
            <a:off x="4842274" y="1139315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测量</a:t>
            </a:r>
            <a:r>
              <a:rPr lang="en-US" altLang="zh-CN" sz="1200" dirty="0">
                <a:latin typeface="+mj-ea"/>
              </a:rPr>
              <a:t>Tank</a:t>
            </a:r>
            <a:r>
              <a:rPr lang="zh-CN" altLang="en-US" sz="1200" dirty="0">
                <a:latin typeface="+mj-ea"/>
              </a:rPr>
              <a:t>内部水位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5CDAF54-6959-4DAE-98B0-1BB2EFFEC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5434" y="1034690"/>
            <a:ext cx="4023403" cy="3314267"/>
          </a:xfrm>
          <a:prstGeom prst="rect">
            <a:avLst/>
          </a:prstGeom>
        </p:spPr>
      </p:pic>
      <p:pic>
        <p:nvPicPr>
          <p:cNvPr id="12" name="그림 11" descr="Heat Exchanger.jpg">
            <a:extLst>
              <a:ext uri="{FF2B5EF4-FFF2-40B4-BE49-F238E27FC236}">
                <a16:creationId xmlns="" xmlns:a16="http://schemas.microsoft.com/office/drawing/2014/main" id="{29B68213-AAB1-4651-9D8A-F9C852ACBF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0266" t="13525" b="19721"/>
          <a:stretch/>
        </p:blipFill>
        <p:spPr>
          <a:xfrm rot="5400000">
            <a:off x="5414849" y="2922552"/>
            <a:ext cx="2150917" cy="151200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41B317EE-0DDD-4C35-8E35-243830CA7384}"/>
              </a:ext>
            </a:extLst>
          </p:cNvPr>
          <p:cNvSpPr/>
          <p:nvPr/>
        </p:nvSpPr>
        <p:spPr>
          <a:xfrm>
            <a:off x="1656910" y="1786676"/>
            <a:ext cx="1508584" cy="1222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B6DD3CB0-F2FF-6B62-FD20-010763BB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52508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EBE7A7-A85E-47F2-9E9A-316794E1AFB7}"/>
              </a:ext>
            </a:extLst>
          </p:cNvPr>
          <p:cNvSpPr txBox="1"/>
          <p:nvPr/>
        </p:nvSpPr>
        <p:spPr>
          <a:xfrm>
            <a:off x="4646328" y="615026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S5 Level Sensor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5CDAF54-6959-4DAE-98B0-1BB2EFFEC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533" y="1012918"/>
            <a:ext cx="4023403" cy="3314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5CFC0A5-0212-42E7-9209-BD7143DFE3B9}"/>
              </a:ext>
            </a:extLst>
          </p:cNvPr>
          <p:cNvSpPr txBox="1"/>
          <p:nvPr/>
        </p:nvSpPr>
        <p:spPr>
          <a:xfrm>
            <a:off x="4842273" y="1139315"/>
            <a:ext cx="436159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测量</a:t>
            </a:r>
            <a:r>
              <a:rPr lang="en-US" altLang="zh-CN" sz="1200" dirty="0">
                <a:latin typeface="+mj-ea"/>
              </a:rPr>
              <a:t>Tank</a:t>
            </a:r>
            <a:r>
              <a:rPr lang="zh-CN" altLang="en-US" sz="1200" dirty="0">
                <a:latin typeface="+mj-ea"/>
              </a:rPr>
              <a:t>内部最高的水</a:t>
            </a:r>
            <a:r>
              <a:rPr lang="zh-CN" altLang="en-US" sz="1200" dirty="0" smtClean="0">
                <a:latin typeface="+mj-ea"/>
              </a:rPr>
              <a:t>位</a:t>
            </a:r>
            <a:endParaRPr lang="en-US" altLang="zh-CN" sz="1200" dirty="0" smtClean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</a:t>
            </a:r>
            <a:r>
              <a:rPr lang="en-US" altLang="ko-KR" sz="1200" dirty="0" smtClean="0">
                <a:latin typeface="+mj-ea"/>
              </a:rPr>
              <a:t> </a:t>
            </a:r>
            <a:r>
              <a:rPr lang="zh-CN" altLang="en-US" sz="1200" dirty="0">
                <a:latin typeface="+mj-ea"/>
              </a:rPr>
              <a:t>（ 感知时设备立刻宕机 ）</a:t>
            </a:r>
            <a:endParaRPr lang="en-US" altLang="ko-KR" sz="1200" dirty="0">
              <a:latin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6DAC76A-D680-4399-8847-499DBD75DD82}"/>
              </a:ext>
            </a:extLst>
          </p:cNvPr>
          <p:cNvSpPr/>
          <p:nvPr/>
        </p:nvSpPr>
        <p:spPr>
          <a:xfrm>
            <a:off x="2301064" y="2708648"/>
            <a:ext cx="1056353" cy="1222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E3A06381-C6A4-41EE-B437-062CC74DC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2031" y="2726367"/>
            <a:ext cx="2160444" cy="1762455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="" xmlns:a16="http://schemas.microsoft.com/office/drawing/2014/main" id="{F0E63793-B443-9A7E-0A91-7531C63F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</a:t>
            </a:r>
            <a:r>
              <a:rPr lang="zh-CN" altLang="en-US" dirty="0" smtClean="0">
                <a:latin typeface="+mj-ea"/>
              </a:rPr>
              <a:t>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7008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CD1B934-BBB5-4654-9D37-AE2CF42ECF48}"/>
              </a:ext>
            </a:extLst>
          </p:cNvPr>
          <p:cNvSpPr txBox="1"/>
          <p:nvPr/>
        </p:nvSpPr>
        <p:spPr>
          <a:xfrm>
            <a:off x="3714750" y="3866247"/>
            <a:ext cx="17145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</a:t>
            </a:r>
            <a:r>
              <a:rPr lang="ko-KR" altLang="en-US" sz="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인재문화팀 </a:t>
            </a:r>
            <a:r>
              <a:rPr lang="en-US" altLang="ko-KR" sz="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과장 최범철</a:t>
            </a:r>
            <a:endParaRPr lang="en-US" sz="75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89297" lvl="1" algn="ctr"/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010 8870 8050</a:t>
            </a:r>
          </a:p>
          <a:p>
            <a:pPr marL="89297" lvl="1" algn="ctr"/>
            <a:r>
              <a:rPr lang="en-US" sz="75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hlinkClick r:id="rId2"/>
              </a:rPr>
              <a:t>bcchoi2@gst-in.com</a:t>
            </a:r>
            <a:endParaRPr lang="en-US" sz="750" b="1" i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289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776957" y="1496090"/>
            <a:ext cx="42355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</a:t>
            </a:r>
            <a:r>
              <a:rPr lang="en-US" altLang="ko-KR" sz="1600" b="1" dirty="0" smtClean="0">
                <a:latin typeface="+mj-ea"/>
                <a:ea typeface="+mj-ea"/>
              </a:rPr>
              <a:t>3Way-Valve</a:t>
            </a:r>
            <a:r>
              <a:rPr lang="zh-CN" altLang="en-US" sz="1600" b="1" dirty="0" smtClean="0">
                <a:latin typeface="+mj-ea"/>
                <a:ea typeface="+mj-ea"/>
              </a:rPr>
              <a:t>（三向阀）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Inlet Pressure </a:t>
            </a:r>
            <a:r>
              <a:rPr lang="en-US" altLang="ko-KR" sz="1600" b="1" dirty="0" smtClean="0">
                <a:latin typeface="+mj-ea"/>
                <a:ea typeface="+mj-ea"/>
              </a:rPr>
              <a:t>Sensor</a:t>
            </a:r>
            <a:r>
              <a:rPr lang="zh-CN" altLang="en-US" sz="1600" b="1" dirty="0" smtClean="0">
                <a:latin typeface="+mj-ea"/>
                <a:ea typeface="+mj-ea"/>
              </a:rPr>
              <a:t>（压力</a:t>
            </a:r>
            <a:r>
              <a:rPr lang="en-US" altLang="zh-CN" sz="1600" b="1" dirty="0" smtClean="0">
                <a:latin typeface="+mj-ea"/>
                <a:ea typeface="+mj-ea"/>
              </a:rPr>
              <a:t>Sensor</a:t>
            </a:r>
            <a:r>
              <a:rPr lang="zh-CN" altLang="en-US" sz="1600" b="1" dirty="0" smtClean="0">
                <a:latin typeface="+mj-ea"/>
                <a:ea typeface="+mj-ea"/>
              </a:rPr>
              <a:t>）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Inlet </a:t>
            </a:r>
            <a:r>
              <a:rPr lang="en-US" altLang="ko-KR" sz="1600" b="1" dirty="0" smtClean="0">
                <a:latin typeface="+mj-ea"/>
                <a:ea typeface="+mj-ea"/>
              </a:rPr>
              <a:t>Pipe</a:t>
            </a:r>
            <a:r>
              <a:rPr lang="zh-CN" altLang="en-US" sz="1600" b="1" dirty="0" smtClean="0">
                <a:latin typeface="+mj-ea"/>
                <a:ea typeface="+mj-ea"/>
              </a:rPr>
              <a:t>（</a:t>
            </a:r>
            <a:r>
              <a:rPr lang="en-US" altLang="zh-CN" sz="1600" b="1" dirty="0" smtClean="0">
                <a:latin typeface="+mj-ea"/>
                <a:ea typeface="+mj-ea"/>
              </a:rPr>
              <a:t>Inlet</a:t>
            </a:r>
            <a:r>
              <a:rPr lang="zh-CN" altLang="en-US" sz="1600" b="1" dirty="0">
                <a:latin typeface="+mj-ea"/>
                <a:ea typeface="+mj-ea"/>
              </a:rPr>
              <a:t>管道</a:t>
            </a:r>
            <a:r>
              <a:rPr lang="zh-CN" altLang="en-US" sz="1600" b="1" dirty="0" smtClean="0">
                <a:latin typeface="+mj-ea"/>
                <a:ea typeface="+mj-ea"/>
              </a:rPr>
              <a:t>）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Motor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latin typeface="+mj-ea"/>
                <a:ea typeface="+mj-ea"/>
              </a:rPr>
              <a:t>Scraper</a:t>
            </a:r>
            <a:r>
              <a:rPr lang="zh-CN" altLang="en-US" sz="1600" b="1" dirty="0" smtClean="0">
                <a:latin typeface="+mj-ea"/>
                <a:ea typeface="+mj-ea"/>
              </a:rPr>
              <a:t>（马达刮刀）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C25026B-0C3A-2F2A-23F8-AC863FD0DB8D}"/>
              </a:ext>
            </a:extLst>
          </p:cNvPr>
          <p:cNvGrpSpPr/>
          <p:nvPr/>
        </p:nvGrpSpPr>
        <p:grpSpPr>
          <a:xfrm>
            <a:off x="681379" y="729343"/>
            <a:ext cx="3375422" cy="3941309"/>
            <a:chOff x="926307" y="519113"/>
            <a:chExt cx="3645694" cy="4429125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8019080A-BC2F-4127-8F0F-BDC125BE5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5" r="11488"/>
            <a:stretch/>
          </p:blipFill>
          <p:spPr>
            <a:xfrm>
              <a:off x="926307" y="519113"/>
              <a:ext cx="3645694" cy="442912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52B13593-5AE9-4D39-B01D-4CFFC712B866}"/>
                </a:ext>
              </a:extLst>
            </p:cNvPr>
            <p:cNvSpPr txBox="1"/>
            <p:nvPr/>
          </p:nvSpPr>
          <p:spPr>
            <a:xfrm>
              <a:off x="4215771" y="423805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1CE24F63-CC20-4628-987C-D8C0C649A39F}"/>
                </a:ext>
              </a:extLst>
            </p:cNvPr>
            <p:cNvSpPr txBox="1"/>
            <p:nvPr/>
          </p:nvSpPr>
          <p:spPr>
            <a:xfrm>
              <a:off x="1109793" y="106004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9ACA38AC-D406-4216-9F32-142D6E64A3B9}"/>
                </a:ext>
              </a:extLst>
            </p:cNvPr>
            <p:cNvSpPr txBox="1"/>
            <p:nvPr/>
          </p:nvSpPr>
          <p:spPr>
            <a:xfrm>
              <a:off x="1318965" y="224715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="" xmlns:a16="http://schemas.microsoft.com/office/drawing/2014/main" id="{7836CA94-A4A9-4A4E-8E34-6285287F2E14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17" y="2674546"/>
              <a:ext cx="209627" cy="2217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="" xmlns:a16="http://schemas.microsoft.com/office/drawing/2014/main" id="{ADE8C89E-A505-4E1D-9D0D-34BC3203117E}"/>
                </a:ext>
              </a:extLst>
            </p:cNvPr>
            <p:cNvCxnSpPr>
              <a:cxnSpLocks/>
            </p:cNvCxnSpPr>
            <p:nvPr/>
          </p:nvCxnSpPr>
          <p:spPr>
            <a:xfrm>
              <a:off x="1556653" y="2385654"/>
              <a:ext cx="281966" cy="102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FDFA2C16-43ED-46B4-A600-40B633F489A1}"/>
                </a:ext>
              </a:extLst>
            </p:cNvPr>
            <p:cNvSpPr txBox="1"/>
            <p:nvPr/>
          </p:nvSpPr>
          <p:spPr>
            <a:xfrm>
              <a:off x="957264" y="2456676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B240D518-65B0-4B7A-BD70-95E94F9E2C13}"/>
                </a:ext>
              </a:extLst>
            </p:cNvPr>
            <p:cNvSpPr/>
            <p:nvPr/>
          </p:nvSpPr>
          <p:spPr>
            <a:xfrm>
              <a:off x="3476212" y="3399182"/>
              <a:ext cx="1008821" cy="806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F30D9397-C58E-4AB7-A877-8FCC3F89C783}"/>
                </a:ext>
              </a:extLst>
            </p:cNvPr>
            <p:cNvSpPr/>
            <p:nvPr/>
          </p:nvSpPr>
          <p:spPr>
            <a:xfrm>
              <a:off x="1403903" y="1189865"/>
              <a:ext cx="1008821" cy="6036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3E118A66-C356-4C91-945F-B132350F2D8A}"/>
                </a:ext>
              </a:extLst>
            </p:cNvPr>
            <p:cNvSpPr/>
            <p:nvPr/>
          </p:nvSpPr>
          <p:spPr>
            <a:xfrm>
              <a:off x="1327119" y="2937288"/>
              <a:ext cx="1008821" cy="11461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5" name="제목 5">
            <a:extLst>
              <a:ext uri="{FF2B5EF4-FFF2-40B4-BE49-F238E27FC236}">
                <a16:creationId xmlns="" xmlns:a16="http://schemas.microsoft.com/office/drawing/2014/main" id="{02938421-06CB-645F-BE72-4459F80C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内部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Gas Inlet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68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6514" y="576939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3Way-Valve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E583E0F-0D28-46C9-AD8C-EF93F22F3C2C}"/>
              </a:ext>
            </a:extLst>
          </p:cNvPr>
          <p:cNvSpPr txBox="1"/>
          <p:nvPr/>
        </p:nvSpPr>
        <p:spPr>
          <a:xfrm>
            <a:off x="4820500" y="940161"/>
            <a:ext cx="3664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三向阀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zh-CN" sz="1200" dirty="0" smtClean="0">
                <a:latin typeface="+mj-ea"/>
                <a:ea typeface="+mj-ea"/>
              </a:rPr>
              <a:t>Inlet</a:t>
            </a:r>
            <a:r>
              <a:rPr lang="zh-CN" altLang="en-US" sz="1200" dirty="0" smtClean="0">
                <a:latin typeface="+mj-ea"/>
                <a:ea typeface="+mj-ea"/>
              </a:rPr>
              <a:t>流入的危害气体按照设备的状况变更</a:t>
            </a:r>
            <a:r>
              <a:rPr lang="zh-CN" altLang="en-US" sz="1200" dirty="0">
                <a:latin typeface="+mj-ea"/>
                <a:ea typeface="+mj-ea"/>
              </a:rPr>
              <a:t>气</a:t>
            </a:r>
            <a:r>
              <a:rPr lang="zh-CN" altLang="en-US" sz="1200" dirty="0" smtClean="0">
                <a:latin typeface="+mj-ea"/>
                <a:ea typeface="+mj-ea"/>
              </a:rPr>
              <a:t>体路径方向的阀门</a:t>
            </a:r>
            <a:r>
              <a:rPr lang="en-US" altLang="ko-KR" sz="1200" dirty="0" smtClean="0"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 </a:t>
            </a:r>
            <a:r>
              <a:rPr lang="en-US" altLang="ko-KR" sz="1200" dirty="0">
                <a:latin typeface="+mj-ea"/>
                <a:ea typeface="+mj-ea"/>
              </a:rPr>
              <a:t>Open : </a:t>
            </a:r>
            <a:r>
              <a:rPr lang="en-US" altLang="ko-KR" sz="1200" dirty="0" smtClean="0">
                <a:latin typeface="+mj-ea"/>
                <a:ea typeface="+mj-ea"/>
              </a:rPr>
              <a:t>Burner</a:t>
            </a:r>
            <a:r>
              <a:rPr lang="zh-CN" altLang="en-US" sz="1200" dirty="0">
                <a:solidFill>
                  <a:prstClr val="black"/>
                </a:solidFill>
                <a:latin typeface="宋体" panose="02010600030101010101" pitchFamily="2" charset="-122"/>
              </a:rPr>
              <a:t>流入</a:t>
            </a:r>
            <a:r>
              <a:rPr lang="zh-CN" altLang="en-US" sz="1200" dirty="0" smtClean="0">
                <a:latin typeface="+mj-ea"/>
                <a:ea typeface="+mj-ea"/>
              </a:rPr>
              <a:t>（燃烧器）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Close : </a:t>
            </a:r>
            <a:r>
              <a:rPr lang="en-US" altLang="ko-KR" sz="1200" dirty="0" smtClean="0">
                <a:latin typeface="+mj-ea"/>
                <a:ea typeface="+mj-ea"/>
              </a:rPr>
              <a:t>Bypass</a:t>
            </a:r>
            <a:r>
              <a:rPr lang="zh-CN" altLang="en-US" sz="1200" dirty="0" smtClean="0">
                <a:latin typeface="+mj-ea"/>
                <a:ea typeface="+mj-ea"/>
              </a:rPr>
              <a:t>后流入备件设备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E3F93B6-5CD9-4B35-A100-48ADD6F51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712182"/>
            <a:ext cx="3308236" cy="18595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7A453D4-5B3A-47C5-AFEC-0FB91B92F2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5" r="8445"/>
          <a:stretch/>
        </p:blipFill>
        <p:spPr>
          <a:xfrm rot="5400000">
            <a:off x="1556574" y="1992356"/>
            <a:ext cx="2069373" cy="33079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8925450B-B634-BC18-3C95-7585637FEF08}"/>
              </a:ext>
            </a:extLst>
          </p:cNvPr>
          <p:cNvGrpSpPr/>
          <p:nvPr/>
        </p:nvGrpSpPr>
        <p:grpSpPr>
          <a:xfrm>
            <a:off x="5236416" y="2642134"/>
            <a:ext cx="3031285" cy="2038885"/>
            <a:chOff x="4684221" y="2514447"/>
            <a:chExt cx="3989129" cy="2568137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3CF923FE-8724-4C89-9DBE-FECA47DBF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197" y="2727010"/>
              <a:ext cx="2355574" cy="23555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A0A2B2B-7A39-4333-9F43-41CF8F0EB0AE}"/>
                </a:ext>
              </a:extLst>
            </p:cNvPr>
            <p:cNvSpPr txBox="1"/>
            <p:nvPr/>
          </p:nvSpPr>
          <p:spPr>
            <a:xfrm>
              <a:off x="7631171" y="3392419"/>
              <a:ext cx="1042179" cy="29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Waste Gas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B2F21B47-0663-47D8-9FBD-CA44B3C4D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9297" y="3565543"/>
              <a:ext cx="37187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739A9BAD-8607-4854-A610-1D1C1D872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8953" y="2805199"/>
              <a:ext cx="0" cy="28090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FEA8FB2B-CA6A-45F4-9564-4F683B54B1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196" y="3567908"/>
              <a:ext cx="37187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51698CD-7514-4A18-BC0B-A2A44A4C791B}"/>
                </a:ext>
              </a:extLst>
            </p:cNvPr>
            <p:cNvSpPr txBox="1"/>
            <p:nvPr/>
          </p:nvSpPr>
          <p:spPr>
            <a:xfrm>
              <a:off x="6128922" y="2514447"/>
              <a:ext cx="740061" cy="29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Bypass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585D1B7-264B-40EE-B034-369CD7E73EED}"/>
                </a:ext>
              </a:extLst>
            </p:cNvPr>
            <p:cNvSpPr txBox="1"/>
            <p:nvPr/>
          </p:nvSpPr>
          <p:spPr>
            <a:xfrm>
              <a:off x="4684221" y="3420168"/>
              <a:ext cx="744412" cy="29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Burner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0A933D3F-568E-71A8-E34E-80862EAB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内部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Gas Inlet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292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3438" y="607814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Inlet Pressure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E583E0F-0D28-46C9-AD8C-EF93F22F3C2C}"/>
              </a:ext>
            </a:extLst>
          </p:cNvPr>
          <p:cNvSpPr txBox="1"/>
          <p:nvPr/>
        </p:nvSpPr>
        <p:spPr>
          <a:xfrm>
            <a:off x="4766074" y="946368"/>
            <a:ext cx="3664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测量设备</a:t>
            </a:r>
            <a:r>
              <a:rPr lang="en-US" altLang="zh-CN" sz="1200" dirty="0" smtClean="0">
                <a:latin typeface="+mj-ea"/>
                <a:ea typeface="+mj-ea"/>
              </a:rPr>
              <a:t>Inlet</a:t>
            </a:r>
            <a:r>
              <a:rPr lang="zh-CN" altLang="en-US" sz="1200" dirty="0">
                <a:latin typeface="+mj-ea"/>
                <a:ea typeface="+mj-ea"/>
              </a:rPr>
              <a:t>流</a:t>
            </a:r>
            <a:r>
              <a:rPr lang="zh-CN" altLang="en-US" sz="1200" dirty="0" smtClean="0">
                <a:latin typeface="+mj-ea"/>
                <a:ea typeface="+mj-ea"/>
              </a:rPr>
              <a:t>入气体的压力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zh-CN" altLang="en-US" sz="1200" dirty="0">
                <a:latin typeface="+mj-ea"/>
                <a:ea typeface="+mj-ea"/>
              </a:rPr>
              <a:t>大气</a:t>
            </a:r>
            <a:r>
              <a:rPr lang="zh-CN" altLang="en-US" sz="1200" dirty="0" smtClean="0">
                <a:latin typeface="+mj-ea"/>
                <a:ea typeface="+mj-ea"/>
              </a:rPr>
              <a:t>压“</a:t>
            </a:r>
            <a:r>
              <a:rPr lang="en-US" altLang="zh-CN" sz="1200" dirty="0" smtClean="0">
                <a:latin typeface="+mj-ea"/>
                <a:ea typeface="+mj-ea"/>
              </a:rPr>
              <a:t>0mmH2o</a:t>
            </a:r>
            <a:r>
              <a:rPr lang="zh-CN" altLang="en-US" sz="1200" dirty="0" smtClean="0">
                <a:latin typeface="+mj-ea"/>
                <a:ea typeface="+mj-ea"/>
              </a:rPr>
              <a:t>”基准，测量正压和负压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- 3Way-Valve ~ Inlet </a:t>
            </a:r>
            <a:r>
              <a:rPr lang="zh-CN" altLang="en-US" sz="1200" dirty="0" smtClean="0">
                <a:latin typeface="+mj-ea"/>
                <a:ea typeface="+mj-ea"/>
              </a:rPr>
              <a:t>压力测定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范围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 -250mbar ~ +250mbar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输出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 0 ~ 10V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输入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 DC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14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~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30V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0AA0125-E167-45A9-95CF-9290FDDF26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3" t="20363" r="643" b="10035"/>
          <a:stretch/>
        </p:blipFill>
        <p:spPr>
          <a:xfrm>
            <a:off x="801891" y="751954"/>
            <a:ext cx="3237479" cy="18197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44C7009-01AE-4A95-86F3-99B4054C2C02}"/>
              </a:ext>
            </a:extLst>
          </p:cNvPr>
          <p:cNvSpPr/>
          <p:nvPr/>
        </p:nvSpPr>
        <p:spPr>
          <a:xfrm>
            <a:off x="2158093" y="1263122"/>
            <a:ext cx="1675313" cy="7901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C7CC169-DDC4-4AEC-8668-9A24A6C2C3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6" b="16992"/>
          <a:stretch/>
        </p:blipFill>
        <p:spPr>
          <a:xfrm>
            <a:off x="926305" y="2810981"/>
            <a:ext cx="3193915" cy="185033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="" xmlns:a16="http://schemas.microsoft.com/office/drawing/2014/main" id="{227FA9D4-1C21-4B44-A62B-B4E0001B620C}"/>
              </a:ext>
            </a:extLst>
          </p:cNvPr>
          <p:cNvSpPr/>
          <p:nvPr/>
        </p:nvSpPr>
        <p:spPr>
          <a:xfrm>
            <a:off x="1398930" y="3632749"/>
            <a:ext cx="496957" cy="45223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BF485EE-7EC3-4EC7-9509-85B51F4F15DC}"/>
              </a:ext>
            </a:extLst>
          </p:cNvPr>
          <p:cNvSpPr txBox="1"/>
          <p:nvPr/>
        </p:nvSpPr>
        <p:spPr>
          <a:xfrm>
            <a:off x="1019209" y="3566978"/>
            <a:ext cx="540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j-ea"/>
                <a:ea typeface="+mj-ea"/>
              </a:rPr>
              <a:t>Port</a:t>
            </a:r>
            <a:endParaRPr lang="ko-KR" altLang="en-US" sz="9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BE332401-8824-4CDE-9550-E9C8C03A53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76" y="2567272"/>
            <a:ext cx="2981914" cy="2107883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="" xmlns:a16="http://schemas.microsoft.com/office/drawing/2014/main" id="{A5152CD2-D186-3B74-1A28-5B00F760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Gas Inlet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763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4493" y="605359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Inlet Pipe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E583E0F-0D28-46C9-AD8C-EF93F22F3C2C}"/>
              </a:ext>
            </a:extLst>
          </p:cNvPr>
          <p:cNvSpPr txBox="1"/>
          <p:nvPr/>
        </p:nvSpPr>
        <p:spPr>
          <a:xfrm>
            <a:off x="4738860" y="1043847"/>
            <a:ext cx="3664718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- </a:t>
            </a:r>
            <a:r>
              <a:rPr lang="zh-CN" altLang="en-US" sz="1200" dirty="0">
                <a:latin typeface="+mj-ea"/>
                <a:ea typeface="+mj-ea"/>
              </a:rPr>
              <a:t>连接</a:t>
            </a:r>
            <a:r>
              <a:rPr lang="zh-CN" altLang="en-US" sz="1200" dirty="0" smtClean="0">
                <a:latin typeface="+mj-ea"/>
                <a:ea typeface="+mj-ea"/>
              </a:rPr>
              <a:t>三向阀和燃烧器的管道</a:t>
            </a:r>
            <a:r>
              <a:rPr lang="en-US" altLang="zh-CN" sz="1200" dirty="0" smtClean="0">
                <a:latin typeface="+mj-ea"/>
                <a:ea typeface="+mj-ea"/>
              </a:rPr>
              <a:t>(</a:t>
            </a:r>
            <a:r>
              <a:rPr lang="zh-CN" altLang="en-US" sz="1200" dirty="0" smtClean="0">
                <a:latin typeface="+mj-ea"/>
                <a:ea typeface="+mj-ea"/>
              </a:rPr>
              <a:t>危害气体移动管道）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FC39A66-6274-4605-A135-B344BFD0F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49" y="2668756"/>
            <a:ext cx="2990875" cy="20612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6CF45D8-3090-4230-9B99-ADABE20E73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9" t="-1368" r="19255" b="455"/>
          <a:stretch/>
        </p:blipFill>
        <p:spPr>
          <a:xfrm>
            <a:off x="844663" y="730525"/>
            <a:ext cx="3208362" cy="3886678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10C81AC8-2F05-EE9D-A3A0-24D39469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内部构造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Gas Inlet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690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1773" y="60310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Motor </a:t>
            </a:r>
            <a:r>
              <a:rPr lang="en-US" altLang="ko-KR" sz="1600" b="1" dirty="0" smtClean="0">
                <a:latin typeface="+mj-ea"/>
                <a:ea typeface="+mj-ea"/>
              </a:rPr>
              <a:t>Scraper</a:t>
            </a:r>
            <a:r>
              <a:rPr lang="zh-CN" altLang="en-US" sz="1600" b="1" dirty="0" smtClean="0">
                <a:latin typeface="+mj-ea"/>
                <a:ea typeface="+mj-ea"/>
              </a:rPr>
              <a:t>（马达刮刀）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E583E0F-0D28-46C9-AD8C-EF93F22F3C2C}"/>
              </a:ext>
            </a:extLst>
          </p:cNvPr>
          <p:cNvSpPr txBox="1"/>
          <p:nvPr/>
        </p:nvSpPr>
        <p:spPr>
          <a:xfrm>
            <a:off x="4737219" y="1039335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使于马达连接的刮刀旋转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来</a:t>
            </a:r>
            <a:r>
              <a:rPr lang="ko-KR" altLang="en-US" sz="1200" dirty="0" smtClean="0"/>
              <a:t>消除 </a:t>
            </a:r>
            <a:r>
              <a:rPr lang="en-US" altLang="ko-KR" sz="1200" dirty="0" smtClean="0"/>
              <a:t>Inlet</a:t>
            </a:r>
            <a:r>
              <a:rPr lang="zh-CN" altLang="en-US" sz="1200" dirty="0" smtClean="0"/>
              <a:t>排管里</a:t>
            </a:r>
            <a:r>
              <a:rPr lang="ko-KR" altLang="en-US" sz="1200" dirty="0" smtClean="0"/>
              <a:t>的</a:t>
            </a:r>
            <a:r>
              <a:rPr lang="en-US" altLang="ko-KR" sz="1200" dirty="0" smtClean="0"/>
              <a:t>Powder </a:t>
            </a:r>
            <a:r>
              <a:rPr lang="ko-KR" altLang="en-US" sz="1200" dirty="0" err="1"/>
              <a:t>堵塞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63B7A4C-1115-46DA-8427-E68A2784EB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r="12249"/>
          <a:stretch/>
        </p:blipFill>
        <p:spPr>
          <a:xfrm>
            <a:off x="870361" y="740489"/>
            <a:ext cx="3267721" cy="3957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62712CA-310D-4FBF-9150-66BC22A09B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639" y="2559104"/>
            <a:ext cx="3055725" cy="2151403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60321092-7E58-A2BC-8FE6-C4E15F47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/>
              <a:t>内部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Gas Inlet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4680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787842" y="1232282"/>
            <a:ext cx="3375422" cy="247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Burner Plate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Inlet Gas Port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Teflon Guide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Flame Sensor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(5) LNG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Module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9ADBCD0-D244-0572-7C5F-67E3F158058F}"/>
              </a:ext>
            </a:extLst>
          </p:cNvPr>
          <p:cNvGrpSpPr/>
          <p:nvPr/>
        </p:nvGrpSpPr>
        <p:grpSpPr>
          <a:xfrm>
            <a:off x="704535" y="659827"/>
            <a:ext cx="3468752" cy="4049725"/>
            <a:chOff x="926306" y="519113"/>
            <a:chExt cx="3645694" cy="4429125"/>
          </a:xfrm>
        </p:grpSpPr>
        <p:pic>
          <p:nvPicPr>
            <p:cNvPr id="41" name="그림 40">
              <a:extLst>
                <a:ext uri="{FF2B5EF4-FFF2-40B4-BE49-F238E27FC236}">
                  <a16:creationId xmlns="" xmlns:a16="http://schemas.microsoft.com/office/drawing/2014/main" id="{D06688A3-608E-495F-8F8F-674E9A699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4590" y="910829"/>
              <a:ext cx="4429125" cy="364569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23CF715-A40A-44F8-AD83-4EC513F61C6E}"/>
                </a:ext>
              </a:extLst>
            </p:cNvPr>
            <p:cNvSpPr txBox="1"/>
            <p:nvPr/>
          </p:nvSpPr>
          <p:spPr>
            <a:xfrm>
              <a:off x="2560906" y="3567168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65528ACE-A0D0-41A0-BAE3-2C1A6EAD4942}"/>
                </a:ext>
              </a:extLst>
            </p:cNvPr>
            <p:cNvSpPr txBox="1"/>
            <p:nvPr/>
          </p:nvSpPr>
          <p:spPr>
            <a:xfrm>
              <a:off x="3241736" y="392767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EB139276-5244-459B-B96E-DA9D48A13C79}"/>
                </a:ext>
              </a:extLst>
            </p:cNvPr>
            <p:cNvSpPr/>
            <p:nvPr/>
          </p:nvSpPr>
          <p:spPr>
            <a:xfrm>
              <a:off x="3008968" y="3239549"/>
              <a:ext cx="720590" cy="665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DA401E3E-546C-4EDC-A8AB-B3F072DDE16F}"/>
                </a:ext>
              </a:extLst>
            </p:cNvPr>
            <p:cNvSpPr txBox="1"/>
            <p:nvPr/>
          </p:nvSpPr>
          <p:spPr>
            <a:xfrm>
              <a:off x="1818099" y="327556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EDEB4AB1-B82F-4A43-8B3D-114675F87492}"/>
                </a:ext>
              </a:extLst>
            </p:cNvPr>
            <p:cNvSpPr/>
            <p:nvPr/>
          </p:nvSpPr>
          <p:spPr>
            <a:xfrm>
              <a:off x="2288379" y="572384"/>
              <a:ext cx="844933" cy="18428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79B05733-B9FA-43E3-B656-88E6EFCA07F1}"/>
                </a:ext>
              </a:extLst>
            </p:cNvPr>
            <p:cNvSpPr txBox="1"/>
            <p:nvPr/>
          </p:nvSpPr>
          <p:spPr>
            <a:xfrm>
              <a:off x="2026632" y="1240741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2A8EA650-095E-4F4F-8059-449E9567F236}"/>
                </a:ext>
              </a:extLst>
            </p:cNvPr>
            <p:cNvSpPr/>
            <p:nvPr/>
          </p:nvSpPr>
          <p:spPr>
            <a:xfrm>
              <a:off x="2387878" y="2468481"/>
              <a:ext cx="608726" cy="80708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E15AF46-FE40-4483-B8FC-97411903467F}"/>
                </a:ext>
              </a:extLst>
            </p:cNvPr>
            <p:cNvSpPr txBox="1"/>
            <p:nvPr/>
          </p:nvSpPr>
          <p:spPr>
            <a:xfrm>
              <a:off x="2151322" y="2878622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266B9E73-DB75-5A9B-7293-BDC7004C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内部构造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 smtClean="0"/>
              <a:t>Burner(</a:t>
            </a:r>
            <a:r>
              <a:rPr lang="zh-CN" altLang="en-US" dirty="0" smtClean="0"/>
              <a:t>燃烧器</a:t>
            </a:r>
            <a:r>
              <a:rPr lang="en-US" altLang="ko-KR" dirty="0" smtClean="0"/>
              <a:t>)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801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65FE4E5-E941-ECF7-0327-D673EDC00879}"/>
              </a:ext>
            </a:extLst>
          </p:cNvPr>
          <p:cNvSpPr txBox="1"/>
          <p:nvPr/>
        </p:nvSpPr>
        <p:spPr>
          <a:xfrm>
            <a:off x="2550160" y="1826119"/>
            <a:ext cx="6396197" cy="34163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zh-CN" altLang="en-US" sz="1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项目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zh-CN" altLang="en-US" sz="1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前面部构造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3. </a:t>
            </a:r>
            <a:r>
              <a:rPr lang="zh-CN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内部构造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zh-CN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右侧部构造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zh-CN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后面部构造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6. </a:t>
            </a:r>
            <a:r>
              <a:rPr lang="zh-CN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上部构造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7. Sensor </a:t>
            </a:r>
            <a:r>
              <a:rPr lang="zh-CN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种类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8. Process</a:t>
            </a:r>
          </a:p>
        </p:txBody>
      </p:sp>
    </p:spTree>
    <p:extLst>
      <p:ext uri="{BB962C8B-B14F-4D97-AF65-F5344CB8AC3E}">
        <p14:creationId xmlns:p14="http://schemas.microsoft.com/office/powerpoint/2010/main" val="118154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746479" y="832895"/>
            <a:ext cx="3375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(6) Sensor N2 Purge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(7) LNG </a:t>
            </a:r>
            <a:r>
              <a:rPr lang="zh-CN" altLang="en-US" sz="1600" b="1" dirty="0" smtClean="0">
                <a:latin typeface="+mj-ea"/>
                <a:ea typeface="+mj-ea"/>
              </a:rPr>
              <a:t>流入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(8) CDA </a:t>
            </a:r>
            <a:r>
              <a:rPr lang="zh-CN" altLang="en-US" sz="1600" b="1" dirty="0">
                <a:latin typeface="+mj-ea"/>
                <a:ea typeface="+mj-ea"/>
              </a:rPr>
              <a:t>流入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(9) </a:t>
            </a:r>
            <a:r>
              <a:rPr lang="en-US" altLang="ko-KR" sz="1600" b="1" dirty="0" smtClean="0">
                <a:latin typeface="+mj-ea"/>
                <a:ea typeface="+mj-ea"/>
              </a:rPr>
              <a:t>O2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zh-CN" altLang="en-US" sz="1600" b="1" dirty="0" smtClean="0">
                <a:latin typeface="+mj-ea"/>
                <a:ea typeface="+mj-ea"/>
              </a:rPr>
              <a:t>流入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(10) PCW </a:t>
            </a:r>
            <a:r>
              <a:rPr lang="en-US" altLang="ko-KR" sz="1600" b="1" dirty="0" smtClean="0">
                <a:latin typeface="+mj-ea"/>
                <a:ea typeface="+mj-ea"/>
              </a:rPr>
              <a:t>Supply</a:t>
            </a:r>
            <a:r>
              <a:rPr lang="zh-CN" altLang="en-US" sz="1600" b="1" dirty="0" smtClean="0">
                <a:latin typeface="+mj-ea"/>
                <a:ea typeface="+mj-ea"/>
              </a:rPr>
              <a:t>（进水口）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(11) PCW </a:t>
            </a:r>
            <a:r>
              <a:rPr lang="en-US" altLang="ko-KR" sz="1600" b="1" dirty="0" smtClean="0">
                <a:latin typeface="+mj-ea"/>
                <a:ea typeface="+mj-ea"/>
              </a:rPr>
              <a:t>Return</a:t>
            </a:r>
            <a:r>
              <a:rPr lang="zh-CN" altLang="en-US" sz="1600" b="1" dirty="0" smtClean="0">
                <a:latin typeface="+mj-ea"/>
                <a:ea typeface="+mj-ea"/>
              </a:rPr>
              <a:t>（出水口）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(12) Burner Temp Switch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77DDD131-C110-4D18-ACB6-C5CA3FAB3833}"/>
              </a:ext>
            </a:extLst>
          </p:cNvPr>
          <p:cNvGrpSpPr/>
          <p:nvPr/>
        </p:nvGrpSpPr>
        <p:grpSpPr>
          <a:xfrm>
            <a:off x="609805" y="686591"/>
            <a:ext cx="3710276" cy="4040146"/>
            <a:chOff x="934832" y="519112"/>
            <a:chExt cx="3637169" cy="4418648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3498B833-B4DF-4A25-AA00-836725286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9" r="16517"/>
            <a:stretch/>
          </p:blipFill>
          <p:spPr>
            <a:xfrm>
              <a:off x="934832" y="519112"/>
              <a:ext cx="3637169" cy="44186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90ED64F7-9B79-447D-A467-AB6460D8ECEE}"/>
                </a:ext>
              </a:extLst>
            </p:cNvPr>
            <p:cNvSpPr txBox="1"/>
            <p:nvPr/>
          </p:nvSpPr>
          <p:spPr>
            <a:xfrm>
              <a:off x="1626527" y="1007748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6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97CA33E5-A50E-423E-BA5B-8E8D9BDE0438}"/>
                </a:ext>
              </a:extLst>
            </p:cNvPr>
            <p:cNvSpPr/>
            <p:nvPr/>
          </p:nvSpPr>
          <p:spPr>
            <a:xfrm>
              <a:off x="2776122" y="1242392"/>
              <a:ext cx="809420" cy="53099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35280D26-A117-4AEA-8C10-A36B9A918EF0}"/>
                </a:ext>
              </a:extLst>
            </p:cNvPr>
            <p:cNvSpPr/>
            <p:nvPr/>
          </p:nvSpPr>
          <p:spPr>
            <a:xfrm>
              <a:off x="1950554" y="874645"/>
              <a:ext cx="670892" cy="57572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71214F05-EDA5-4D14-BBFE-48321BD58E3A}"/>
                </a:ext>
              </a:extLst>
            </p:cNvPr>
            <p:cNvSpPr txBox="1"/>
            <p:nvPr/>
          </p:nvSpPr>
          <p:spPr>
            <a:xfrm>
              <a:off x="3056140" y="965392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7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4A1D66AB-A472-4CF1-94A1-C6F3C1575DE7}"/>
                </a:ext>
              </a:extLst>
            </p:cNvPr>
            <p:cNvSpPr txBox="1"/>
            <p:nvPr/>
          </p:nvSpPr>
          <p:spPr>
            <a:xfrm>
              <a:off x="1696263" y="196566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8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0B64623E-5937-471A-A1B8-AF2526230C15}"/>
                </a:ext>
              </a:extLst>
            </p:cNvPr>
            <p:cNvSpPr/>
            <p:nvPr/>
          </p:nvSpPr>
          <p:spPr>
            <a:xfrm>
              <a:off x="2994163" y="1965670"/>
              <a:ext cx="541683" cy="39984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C0B1B3B3-252D-46E8-B6AC-D113FC93C043}"/>
                </a:ext>
              </a:extLst>
            </p:cNvPr>
            <p:cNvSpPr/>
            <p:nvPr/>
          </p:nvSpPr>
          <p:spPr>
            <a:xfrm>
              <a:off x="1958009" y="1965670"/>
              <a:ext cx="469623" cy="55051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8A02589-D749-4A3E-8893-8A62F9ED8470}"/>
                </a:ext>
              </a:extLst>
            </p:cNvPr>
            <p:cNvSpPr txBox="1"/>
            <p:nvPr/>
          </p:nvSpPr>
          <p:spPr>
            <a:xfrm>
              <a:off x="3522871" y="196566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9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3314C390-83BD-4D7B-B544-C2B0373F465C}"/>
                </a:ext>
              </a:extLst>
            </p:cNvPr>
            <p:cNvSpPr txBox="1"/>
            <p:nvPr/>
          </p:nvSpPr>
          <p:spPr>
            <a:xfrm>
              <a:off x="2010091" y="2728437"/>
              <a:ext cx="409334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10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ABB072EA-24C4-4562-9C49-3B18B04DA7C1}"/>
                </a:ext>
              </a:extLst>
            </p:cNvPr>
            <p:cNvSpPr/>
            <p:nvPr/>
          </p:nvSpPr>
          <p:spPr>
            <a:xfrm>
              <a:off x="2343150" y="2571751"/>
              <a:ext cx="369125" cy="55051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38E70EEA-26DF-4EDE-B34A-71B56F9FD8B8}"/>
                </a:ext>
              </a:extLst>
            </p:cNvPr>
            <p:cNvSpPr/>
            <p:nvPr/>
          </p:nvSpPr>
          <p:spPr>
            <a:xfrm>
              <a:off x="2845628" y="2377938"/>
              <a:ext cx="369125" cy="53099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892494B2-BEAC-44BE-AB0F-E8F66969090B}"/>
                </a:ext>
              </a:extLst>
            </p:cNvPr>
            <p:cNvSpPr txBox="1"/>
            <p:nvPr/>
          </p:nvSpPr>
          <p:spPr>
            <a:xfrm>
              <a:off x="3061727" y="2708508"/>
              <a:ext cx="409334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95A07636-04C3-4A82-8D9C-E6CF4170D72A}"/>
                </a:ext>
              </a:extLst>
            </p:cNvPr>
            <p:cNvSpPr/>
            <p:nvPr/>
          </p:nvSpPr>
          <p:spPr>
            <a:xfrm>
              <a:off x="2500799" y="3257591"/>
              <a:ext cx="369125" cy="103575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633168AA-04C2-488A-99AA-DD7422B3B1E8}"/>
                </a:ext>
              </a:extLst>
            </p:cNvPr>
            <p:cNvSpPr txBox="1"/>
            <p:nvPr/>
          </p:nvSpPr>
          <p:spPr>
            <a:xfrm>
              <a:off x="2789496" y="3739479"/>
              <a:ext cx="409334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77433C6E-E507-8020-4756-808BA57CB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/>
              <a:t>内部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4689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766891" y="1029622"/>
            <a:ext cx="391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 smtClean="0">
                <a:latin typeface="+mj-ea"/>
                <a:ea typeface="+mj-ea"/>
              </a:rPr>
              <a:t>此处为供应</a:t>
            </a:r>
            <a:r>
              <a:rPr lang="en-US" altLang="zh-CN" sz="1200" dirty="0" smtClean="0">
                <a:latin typeface="+mj-ea"/>
                <a:ea typeface="+mj-ea"/>
              </a:rPr>
              <a:t>LNG</a:t>
            </a:r>
            <a:r>
              <a:rPr lang="zh-CN" altLang="en-US" sz="1200" dirty="0" smtClean="0">
                <a:latin typeface="+mj-ea"/>
                <a:ea typeface="+mj-ea"/>
              </a:rPr>
              <a:t>，</a:t>
            </a:r>
            <a:r>
              <a:rPr lang="en-US" altLang="zh-CN" sz="1200" dirty="0" smtClean="0">
                <a:latin typeface="+mj-ea"/>
                <a:ea typeface="+mj-ea"/>
              </a:rPr>
              <a:t>O2</a:t>
            </a:r>
            <a:r>
              <a:rPr lang="zh-CN" altLang="en-US" sz="1200" dirty="0" smtClean="0">
                <a:latin typeface="+mj-ea"/>
                <a:ea typeface="+mj-ea"/>
              </a:rPr>
              <a:t>，</a:t>
            </a:r>
            <a:r>
              <a:rPr lang="en-US" altLang="zh-CN" sz="1200" dirty="0" smtClean="0">
                <a:latin typeface="+mj-ea"/>
                <a:ea typeface="+mj-ea"/>
              </a:rPr>
              <a:t>CDA</a:t>
            </a:r>
            <a:r>
              <a:rPr lang="zh-CN" altLang="en-US" sz="1200" dirty="0" smtClean="0">
                <a:latin typeface="+mj-ea"/>
                <a:ea typeface="+mj-ea"/>
              </a:rPr>
              <a:t>来形成火焰以处理由</a:t>
            </a:r>
            <a:r>
              <a:rPr lang="en-US" altLang="zh-CN" sz="1200" dirty="0" smtClean="0">
                <a:latin typeface="+mj-ea"/>
                <a:ea typeface="+mj-ea"/>
              </a:rPr>
              <a:t>Inlet</a:t>
            </a:r>
            <a:r>
              <a:rPr lang="zh-CN" altLang="en-US" sz="1200" dirty="0" smtClean="0">
                <a:latin typeface="+mj-ea"/>
                <a:ea typeface="+mj-ea"/>
              </a:rPr>
              <a:t>进气口流入的气体之部位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0883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Burner </a:t>
            </a:r>
            <a:r>
              <a:rPr lang="en-US" altLang="ko-KR" sz="1600" b="1" dirty="0" smtClean="0">
                <a:latin typeface="+mj-ea"/>
                <a:ea typeface="+mj-ea"/>
              </a:rPr>
              <a:t>Plate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0AFD0B3-BD71-475D-9C2C-2F043CF2FD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51" y="2588955"/>
            <a:ext cx="3055726" cy="21385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577967E-2B84-40AB-9872-5D1709E8D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2171" y="1039943"/>
            <a:ext cx="3969930" cy="3267722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B650DD75-F2B9-D8AB-D693-720171CD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内部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287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782402" y="1041409"/>
            <a:ext cx="405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zh-CN" sz="1200" dirty="0" smtClean="0">
                <a:latin typeface="+mj-ea"/>
                <a:ea typeface="+mj-ea"/>
              </a:rPr>
              <a:t>Inlet</a:t>
            </a:r>
            <a:r>
              <a:rPr lang="zh-CN" altLang="en-US" sz="1200" dirty="0" smtClean="0">
                <a:latin typeface="+mj-ea"/>
                <a:ea typeface="+mj-ea"/>
              </a:rPr>
              <a:t>管道连接后危害气体进入到燃烧器的地方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6329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Inlet Gas port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0AFD0B3-BD71-475D-9C2C-2F043CF2FD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78" y="2604982"/>
            <a:ext cx="3025471" cy="211738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6D66FA5B-1CC1-F570-9CCE-BC754E081DEC}"/>
              </a:ext>
            </a:extLst>
          </p:cNvPr>
          <p:cNvGrpSpPr/>
          <p:nvPr/>
        </p:nvGrpSpPr>
        <p:grpSpPr>
          <a:xfrm>
            <a:off x="632390" y="650062"/>
            <a:ext cx="3645694" cy="4080547"/>
            <a:chOff x="926307" y="519112"/>
            <a:chExt cx="3645694" cy="4418648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249C9AEC-9D8D-42B9-829F-2DC7B384D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3" r="17793"/>
            <a:stretch/>
          </p:blipFill>
          <p:spPr>
            <a:xfrm>
              <a:off x="926307" y="519112"/>
              <a:ext cx="3645694" cy="441864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64C66EA6-2E8C-42EF-AE9B-9AECAFB960F7}"/>
                </a:ext>
              </a:extLst>
            </p:cNvPr>
            <p:cNvSpPr/>
            <p:nvPr/>
          </p:nvSpPr>
          <p:spPr>
            <a:xfrm>
              <a:off x="1587778" y="2966832"/>
              <a:ext cx="646043" cy="8547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6C877F18-49E5-4AB4-B7C1-3AB9316761D4}"/>
                </a:ext>
              </a:extLst>
            </p:cNvPr>
            <p:cNvSpPr/>
            <p:nvPr/>
          </p:nvSpPr>
          <p:spPr>
            <a:xfrm>
              <a:off x="3315941" y="2996649"/>
              <a:ext cx="646043" cy="8547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C369C438-659A-4F54-8D95-FE6135B4C761}"/>
                </a:ext>
              </a:extLst>
            </p:cNvPr>
            <p:cNvSpPr/>
            <p:nvPr/>
          </p:nvSpPr>
          <p:spPr>
            <a:xfrm>
              <a:off x="3575601" y="2286000"/>
              <a:ext cx="511865" cy="71064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FF5C0B0A-7771-46BD-A68B-BF973BB30696}"/>
                </a:ext>
              </a:extLst>
            </p:cNvPr>
            <p:cNvSpPr/>
            <p:nvPr/>
          </p:nvSpPr>
          <p:spPr>
            <a:xfrm>
              <a:off x="1483417" y="2261152"/>
              <a:ext cx="566531" cy="71064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BC379DD2-27F1-4DBC-AD66-F62BADC6F092}"/>
                </a:ext>
              </a:extLst>
            </p:cNvPr>
            <p:cNvSpPr/>
            <p:nvPr/>
          </p:nvSpPr>
          <p:spPr>
            <a:xfrm>
              <a:off x="2174185" y="1850667"/>
              <a:ext cx="417443" cy="5198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E2983F66-C227-4DE6-ACEF-A82400FE8295}"/>
                </a:ext>
              </a:extLst>
            </p:cNvPr>
            <p:cNvSpPr/>
            <p:nvPr/>
          </p:nvSpPr>
          <p:spPr>
            <a:xfrm>
              <a:off x="3036972" y="1840726"/>
              <a:ext cx="417443" cy="71064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298551A3-9725-6FD6-4CFE-0FA19E29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内部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041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766074" y="1015549"/>
            <a:ext cx="430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 </a:t>
            </a:r>
            <a:r>
              <a:rPr lang="zh-CN" altLang="en-US" sz="1200" dirty="0">
                <a:latin typeface="+mj-ea"/>
                <a:ea typeface="+mj-ea"/>
              </a:rPr>
              <a:t>安装在进气口，防腐蚀功能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Powder </a:t>
            </a:r>
            <a:r>
              <a:rPr lang="ko-KR" altLang="en-US" sz="1200" dirty="0" err="1">
                <a:latin typeface="+mj-ea"/>
                <a:ea typeface="+mj-ea"/>
              </a:rPr>
              <a:t>堵塞防止功能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6328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zh-CN" sz="1600" b="1" dirty="0" smtClean="0">
                <a:latin typeface="+mj-ea"/>
                <a:ea typeface="+mj-ea"/>
              </a:rPr>
              <a:t>Teflon Tube</a:t>
            </a:r>
            <a:endParaRPr lang="en-US" altLang="ko-KR" sz="1600" b="1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DDBCD65D-4F98-18BC-61F7-B77DDA21EFAC}"/>
              </a:ext>
            </a:extLst>
          </p:cNvPr>
          <p:cNvGrpSpPr/>
          <p:nvPr/>
        </p:nvGrpSpPr>
        <p:grpSpPr>
          <a:xfrm>
            <a:off x="670858" y="634134"/>
            <a:ext cx="3503440" cy="4090222"/>
            <a:chOff x="926306" y="519113"/>
            <a:chExt cx="3645694" cy="4429125"/>
          </a:xfrm>
        </p:grpSpPr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8731A952-C127-4620-B5DA-98E221C3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4590" y="910829"/>
              <a:ext cx="4429125" cy="364569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4327C225-D9DE-4899-92DC-51BA3FF9D967}"/>
                </a:ext>
              </a:extLst>
            </p:cNvPr>
            <p:cNvSpPr/>
            <p:nvPr/>
          </p:nvSpPr>
          <p:spPr>
            <a:xfrm>
              <a:off x="1662321" y="3225248"/>
              <a:ext cx="588013" cy="4174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ED1D2167-9AA4-4DBB-BE40-34D2AABDB50B}"/>
                </a:ext>
              </a:extLst>
            </p:cNvPr>
            <p:cNvSpPr/>
            <p:nvPr/>
          </p:nvSpPr>
          <p:spPr>
            <a:xfrm>
              <a:off x="3117160" y="3225248"/>
              <a:ext cx="588013" cy="4174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3B68FAD4-13CD-4893-B63E-8D0CA104652A}"/>
                </a:ext>
              </a:extLst>
            </p:cNvPr>
            <p:cNvSpPr/>
            <p:nvPr/>
          </p:nvSpPr>
          <p:spPr>
            <a:xfrm>
              <a:off x="3322154" y="2763078"/>
              <a:ext cx="472109" cy="3230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FBF5F4B-EB81-49AF-97B4-5F0E9669CD11}"/>
                </a:ext>
              </a:extLst>
            </p:cNvPr>
            <p:cNvSpPr/>
            <p:nvPr/>
          </p:nvSpPr>
          <p:spPr>
            <a:xfrm>
              <a:off x="1592746" y="2733674"/>
              <a:ext cx="472109" cy="3230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E5E2883C-ABCB-4BDB-BAED-F054FF317727}"/>
                </a:ext>
              </a:extLst>
            </p:cNvPr>
            <p:cNvSpPr/>
            <p:nvPr/>
          </p:nvSpPr>
          <p:spPr>
            <a:xfrm>
              <a:off x="2088460" y="2410652"/>
              <a:ext cx="472109" cy="3230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8384535F-0475-447F-B892-B38A5825D256}"/>
                </a:ext>
              </a:extLst>
            </p:cNvPr>
            <p:cNvSpPr/>
            <p:nvPr/>
          </p:nvSpPr>
          <p:spPr>
            <a:xfrm>
              <a:off x="2787202" y="2424432"/>
              <a:ext cx="472109" cy="3230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7B40F5A-6BE9-4E55-BA05-44296EC52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35" y="2559694"/>
            <a:ext cx="3025471" cy="2129323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71013A3B-39EB-948E-E396-21B495A6D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内部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7149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787845" y="1041409"/>
            <a:ext cx="3664718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- </a:t>
            </a:r>
            <a:r>
              <a:rPr lang="zh-CN" altLang="en-US" sz="1200" dirty="0" smtClean="0">
                <a:latin typeface="+mj-ea"/>
                <a:ea typeface="+mj-ea"/>
              </a:rPr>
              <a:t>燃烧器内部火焰检测的感应器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0886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Flame Sensor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火焰感应器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9038F3D-998D-45AF-B7E9-8001B980D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12236"/>
          <a:stretch/>
        </p:blipFill>
        <p:spPr>
          <a:xfrm>
            <a:off x="772380" y="660831"/>
            <a:ext cx="3300399" cy="39970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DCC3C0C-E89A-4B23-B773-A838248874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4" t="17307" r="15071" b="20157"/>
          <a:stretch/>
        </p:blipFill>
        <p:spPr>
          <a:xfrm>
            <a:off x="5186201" y="2559553"/>
            <a:ext cx="3068566" cy="2150917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EC5FA673-E1D0-F145-9E73-FACCB6F3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内部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6076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836831" y="1017206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- </a:t>
            </a:r>
            <a:r>
              <a:rPr lang="zh-CN" altLang="en-US" sz="1200" dirty="0">
                <a:latin typeface="+mj-ea"/>
                <a:ea typeface="+mj-ea"/>
              </a:rPr>
              <a:t>供应</a:t>
            </a:r>
            <a:r>
              <a:rPr lang="zh-CN" altLang="en-US" sz="1200" dirty="0" smtClean="0">
                <a:latin typeface="+mj-ea"/>
                <a:ea typeface="+mj-ea"/>
              </a:rPr>
              <a:t>的</a:t>
            </a:r>
            <a:r>
              <a:rPr lang="en-US" altLang="zh-CN" sz="1200" dirty="0" smtClean="0">
                <a:latin typeface="+mj-ea"/>
                <a:ea typeface="+mj-ea"/>
              </a:rPr>
              <a:t>LNG</a:t>
            </a:r>
            <a:r>
              <a:rPr lang="zh-CN" altLang="en-US" sz="1200" dirty="0" smtClean="0">
                <a:latin typeface="+mj-ea"/>
                <a:ea typeface="+mj-ea"/>
              </a:rPr>
              <a:t>，</a:t>
            </a:r>
            <a:r>
              <a:rPr lang="en-US" altLang="zh-CN" sz="1200" dirty="0" smtClean="0">
                <a:latin typeface="+mj-ea"/>
                <a:ea typeface="+mj-ea"/>
              </a:rPr>
              <a:t>O2,CDA</a:t>
            </a:r>
            <a:r>
              <a:rPr lang="zh-CN" altLang="en-US" sz="1200" dirty="0" smtClean="0">
                <a:latin typeface="+mj-ea"/>
                <a:ea typeface="+mj-ea"/>
              </a:rPr>
              <a:t>混合后发生火花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  </a:t>
            </a:r>
            <a:r>
              <a:rPr lang="zh-CN" altLang="en-US" sz="1200" dirty="0" smtClean="0">
                <a:latin typeface="+mj-ea"/>
                <a:ea typeface="+mj-ea"/>
              </a:rPr>
              <a:t>点火的地方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6328" y="598697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LNG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latin typeface="+mj-ea"/>
                <a:ea typeface="+mj-ea"/>
              </a:rPr>
              <a:t>Module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4BFDC62-B6DA-405D-81AE-19CC5DC66E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19532"/>
          <a:stretch/>
        </p:blipFill>
        <p:spPr>
          <a:xfrm>
            <a:off x="754563" y="690531"/>
            <a:ext cx="3314267" cy="401387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0A57CCD-8565-973C-9383-E36D75406D6F}"/>
              </a:ext>
            </a:extLst>
          </p:cNvPr>
          <p:cNvGrpSpPr/>
          <p:nvPr/>
        </p:nvGrpSpPr>
        <p:grpSpPr>
          <a:xfrm>
            <a:off x="5246072" y="2543221"/>
            <a:ext cx="3068567" cy="2150918"/>
            <a:chOff x="4842273" y="2571750"/>
            <a:chExt cx="3375421" cy="2366010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9385B7EA-839C-4C12-8DF9-243FF63C8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819" r="13935" b="5348"/>
            <a:stretch/>
          </p:blipFill>
          <p:spPr>
            <a:xfrm>
              <a:off x="4842273" y="2571750"/>
              <a:ext cx="3375421" cy="23660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B6ED1062-7834-49B0-A333-F0218F1C9C06}"/>
                </a:ext>
              </a:extLst>
            </p:cNvPr>
            <p:cNvSpPr txBox="1"/>
            <p:nvPr/>
          </p:nvSpPr>
          <p:spPr>
            <a:xfrm>
              <a:off x="7097093" y="3920513"/>
              <a:ext cx="798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Burner</a:t>
              </a:r>
              <a:r>
                <a:rPr lang="ko-KR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Gas</a:t>
              </a:r>
              <a:r>
                <a:rPr lang="ko-KR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Nozzle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6826FFA-19FC-4F64-9952-B3D3A5A6621C}"/>
                </a:ext>
              </a:extLst>
            </p:cNvPr>
            <p:cNvSpPr txBox="1"/>
            <p:nvPr/>
          </p:nvSpPr>
          <p:spPr>
            <a:xfrm>
              <a:off x="5648620" y="3142922"/>
              <a:ext cx="4614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LNG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E56CFD6-0CFF-4880-B1E2-F4E2229FED54}"/>
                </a:ext>
              </a:extLst>
            </p:cNvPr>
            <p:cNvSpPr txBox="1"/>
            <p:nvPr/>
          </p:nvSpPr>
          <p:spPr>
            <a:xfrm>
              <a:off x="5648619" y="3504364"/>
              <a:ext cx="4614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O2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A221CCCD-BCC1-494E-BD30-CB1D32978BF9}"/>
                </a:ext>
              </a:extLst>
            </p:cNvPr>
            <p:cNvSpPr txBox="1"/>
            <p:nvPr/>
          </p:nvSpPr>
          <p:spPr>
            <a:xfrm>
              <a:off x="6900400" y="3350672"/>
              <a:ext cx="504644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CDA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="" xmlns:a16="http://schemas.microsoft.com/office/drawing/2014/main" id="{F0BC9542-2AFC-469E-B6EC-005857FEA5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7" y="3965713"/>
              <a:ext cx="470176" cy="6957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86D9180-3EB1-4B4F-BD17-5790021526F0}"/>
                </a:ext>
              </a:extLst>
            </p:cNvPr>
            <p:cNvSpPr txBox="1"/>
            <p:nvPr/>
          </p:nvSpPr>
          <p:spPr>
            <a:xfrm>
              <a:off x="5480000" y="4174946"/>
              <a:ext cx="79869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Burner</a:t>
              </a:r>
              <a:r>
                <a:rPr lang="ko-KR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Ceramic</a:t>
              </a:r>
              <a:r>
                <a:rPr lang="ko-KR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Nozzle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="" xmlns:a16="http://schemas.microsoft.com/office/drawing/2014/main" id="{D8603F0C-395E-4202-986C-1BF481855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1152" y="3754755"/>
              <a:ext cx="478830" cy="43871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DB123DE9-1ABB-4972-B8CE-5BB60239951F}"/>
                </a:ext>
              </a:extLst>
            </p:cNvPr>
            <p:cNvSpPr txBox="1"/>
            <p:nvPr/>
          </p:nvSpPr>
          <p:spPr>
            <a:xfrm>
              <a:off x="6884405" y="4403408"/>
              <a:ext cx="689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Inconel</a:t>
              </a:r>
              <a:r>
                <a:rPr lang="ko-KR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Nozzle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65C741CA-0501-4F98-A762-39F2C0C688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0089" y="4515052"/>
              <a:ext cx="358980" cy="6148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1C79FD52-3096-A265-6132-24AF9831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内部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4718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804171" y="1083233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- 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防止</a:t>
            </a:r>
            <a:r>
              <a:rPr lang="en-US" altLang="zh-CN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Sensor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过热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1768" y="598697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(6)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Sensor N2 Purge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9038F3D-998D-45AF-B7E9-8001B980D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12236"/>
          <a:stretch/>
        </p:blipFill>
        <p:spPr>
          <a:xfrm>
            <a:off x="738230" y="674202"/>
            <a:ext cx="3314267" cy="40138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50D3C29-8260-4A98-94CE-B1087FDFCBA9}"/>
              </a:ext>
            </a:extLst>
          </p:cNvPr>
          <p:cNvSpPr/>
          <p:nvPr/>
        </p:nvSpPr>
        <p:spPr>
          <a:xfrm>
            <a:off x="1519857" y="3424028"/>
            <a:ext cx="1351723" cy="12324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EAAB1E60-E1F3-1B6F-E25B-9456681F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内部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7122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804171" y="1077790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Burning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的</a:t>
            </a:r>
            <a:r>
              <a:rPr lang="en-US" altLang="zh-CN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LNG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供应线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1767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(7)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LNG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zh-CN" altLang="en-US" sz="1600" b="1" dirty="0" smtClean="0">
                <a:latin typeface="+mj-ea"/>
                <a:ea typeface="+mj-ea"/>
              </a:rPr>
              <a:t>供应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EB63864-9A35-4465-9487-E7CE18B3A1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080" y="1024008"/>
            <a:ext cx="4013877" cy="33142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50D3C29-8260-4A98-94CE-B1087FDFCBA9}"/>
              </a:ext>
            </a:extLst>
          </p:cNvPr>
          <p:cNvSpPr/>
          <p:nvPr/>
        </p:nvSpPr>
        <p:spPr>
          <a:xfrm>
            <a:off x="2076683" y="1880783"/>
            <a:ext cx="874643" cy="24406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87E558C2-1AF9-F69B-DA91-C39DB581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/>
              <a:t>内</a:t>
            </a:r>
            <a:r>
              <a:rPr lang="zh-CN" altLang="en-US" dirty="0"/>
              <a:t>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3987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847717" y="1045135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Burning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的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CDA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供应线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3438" y="605518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(8)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latin typeface="+mj-ea"/>
                <a:ea typeface="+mj-ea"/>
              </a:rPr>
              <a:t>CDA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zh-CN" altLang="en-US" sz="1600" b="1" dirty="0" smtClean="0">
                <a:latin typeface="+mj-ea"/>
                <a:ea typeface="+mj-ea"/>
              </a:rPr>
              <a:t>供应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C51D8E0-C16C-463E-B068-CF1FFFF239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r="14408"/>
          <a:stretch/>
        </p:blipFill>
        <p:spPr>
          <a:xfrm>
            <a:off x="776335" y="695974"/>
            <a:ext cx="3314267" cy="40138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50D3C29-8260-4A98-94CE-B1087FDFCBA9}"/>
              </a:ext>
            </a:extLst>
          </p:cNvPr>
          <p:cNvSpPr/>
          <p:nvPr/>
        </p:nvSpPr>
        <p:spPr>
          <a:xfrm>
            <a:off x="1659718" y="1414832"/>
            <a:ext cx="1664804" cy="31979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2D17D797-CDC6-E86C-7DB3-787EDF72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内部</a:t>
            </a:r>
            <a:r>
              <a:rPr lang="zh-CN" altLang="en-US" dirty="0"/>
              <a:t>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2467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831388" y="1017921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Burning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的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O2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供应线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1769" y="609582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(9)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O2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zh-CN" altLang="en-US" sz="1600" b="1" dirty="0" smtClean="0">
                <a:latin typeface="+mj-ea"/>
                <a:ea typeface="+mj-ea"/>
              </a:rPr>
              <a:t>供应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2A46F8B-6559-4A67-9670-08F06E3BE6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r="16941"/>
          <a:stretch/>
        </p:blipFill>
        <p:spPr>
          <a:xfrm>
            <a:off x="749119" y="666007"/>
            <a:ext cx="3314267" cy="40264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50D3C29-8260-4A98-94CE-B1087FDFCBA9}"/>
              </a:ext>
            </a:extLst>
          </p:cNvPr>
          <p:cNvSpPr/>
          <p:nvPr/>
        </p:nvSpPr>
        <p:spPr>
          <a:xfrm>
            <a:off x="1533110" y="1102996"/>
            <a:ext cx="1664804" cy="34690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577A6471-C328-65D4-EEA7-4B7457E5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645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E17C30D8-75F3-4832-9023-57EC1E579F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01B8BD4-4CA8-400D-8E00-D8F5B3D7CBFA}"/>
              </a:ext>
            </a:extLst>
          </p:cNvPr>
          <p:cNvSpPr txBox="1"/>
          <p:nvPr/>
        </p:nvSpPr>
        <p:spPr>
          <a:xfrm>
            <a:off x="546181" y="621782"/>
            <a:ext cx="64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■ GAIA</a:t>
            </a:r>
            <a:r>
              <a:rPr lang="en-US" altLang="ko-KR" sz="1600" b="1" kern="0" dirty="0">
                <a:latin typeface="+mj-ea"/>
                <a:ea typeface="+mj-ea"/>
                <a:sym typeface="Wingdings" pitchFamily="2" charset="2"/>
              </a:rPr>
              <a:t> ( GST Advanced Innovative Abatement )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="" xmlns:a16="http://schemas.microsoft.com/office/drawing/2014/main" id="{3DE904BA-96C4-41E1-B689-C66B55199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095120"/>
              </p:ext>
            </p:extLst>
          </p:nvPr>
        </p:nvGraphicFramePr>
        <p:xfrm>
          <a:off x="778169" y="1170272"/>
          <a:ext cx="3663201" cy="3453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4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967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65569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Scrubber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Type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+mn-lt"/>
                          <a:cs typeface="Calibri"/>
                        </a:rPr>
                        <a:t>Burn</a:t>
                      </a:r>
                      <a:r>
                        <a:rPr sz="1200" spc="-3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Calibri"/>
                        </a:rPr>
                        <a:t>&amp;</a:t>
                      </a:r>
                      <a:r>
                        <a:rPr sz="12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+mn-lt"/>
                          <a:cs typeface="Calibri"/>
                        </a:rPr>
                        <a:t>Wet</a:t>
                      </a:r>
                      <a:r>
                        <a:rPr sz="1200" spc="-15" dirty="0">
                          <a:latin typeface="+mn-lt"/>
                          <a:cs typeface="Calibri"/>
                        </a:rPr>
                        <a:t> Type</a:t>
                      </a:r>
                      <a:endParaRPr sz="1200" dirty="0">
                        <a:latin typeface="+mn-lt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Model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+mn-lt"/>
                          <a:cs typeface="Calibri"/>
                        </a:rPr>
                        <a:t>GAIA</a:t>
                      </a:r>
                      <a:r>
                        <a:rPr lang="en-US" sz="1200" spc="-5" dirty="0">
                          <a:latin typeface="+mn-lt"/>
                          <a:cs typeface="Calibri"/>
                        </a:rPr>
                        <a:t>-I</a:t>
                      </a:r>
                      <a:r>
                        <a:rPr sz="12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200" spc="-30" dirty="0">
                          <a:latin typeface="+mn-lt"/>
                          <a:cs typeface="Calibri"/>
                        </a:rPr>
                        <a:t>Single / Dual</a:t>
                      </a:r>
                      <a:endParaRPr sz="1200" dirty="0">
                        <a:latin typeface="+mn-lt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2981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Dimension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pc="-5" dirty="0">
                          <a:latin typeface="+mn-lt"/>
                          <a:cs typeface="Calibri"/>
                        </a:rPr>
                        <a:t>Single : </a:t>
                      </a:r>
                      <a:r>
                        <a:rPr lang="en-US" altLang="ko-KR" sz="1200" dirty="0">
                          <a:latin typeface="+mn-lt"/>
                          <a:ea typeface="+mn-ea"/>
                        </a:rPr>
                        <a:t>780(W)</a:t>
                      </a:r>
                      <a:r>
                        <a:rPr lang="en-US" altLang="ko-KR" sz="1200" baseline="0" dirty="0">
                          <a:latin typeface="+mn-lt"/>
                          <a:ea typeface="+mn-ea"/>
                        </a:rPr>
                        <a:t> x 1,000(D) x 2,194(H)</a:t>
                      </a:r>
                      <a:endParaRPr lang="en-US" sz="1200" spc="-5" dirty="0">
                        <a:latin typeface="+mn-lt"/>
                        <a:cs typeface="Calibri"/>
                      </a:endParaRPr>
                    </a:p>
                    <a:p>
                      <a:pPr marL="91440" algn="l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sz="1200" spc="-5" dirty="0">
                          <a:latin typeface="+mn-lt"/>
                          <a:cs typeface="Calibri"/>
                        </a:rPr>
                        <a:t>Dual: </a:t>
                      </a:r>
                      <a:r>
                        <a:rPr sz="1200" spc="-5" dirty="0">
                          <a:latin typeface="+mn-lt"/>
                          <a:cs typeface="Calibri"/>
                        </a:rPr>
                        <a:t>1840(W)x780(D)x1874(H)</a:t>
                      </a:r>
                      <a:endParaRPr sz="1200" dirty="0">
                        <a:latin typeface="+mn-lt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+mn-lt"/>
                          <a:cs typeface="Calibri"/>
                        </a:rPr>
                        <a:t>Semiconductor</a:t>
                      </a:r>
                      <a:r>
                        <a:rPr sz="12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Calibri"/>
                        </a:rPr>
                        <a:t>&amp;</a:t>
                      </a:r>
                      <a:r>
                        <a:rPr sz="12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+mn-lt"/>
                          <a:cs typeface="Calibri"/>
                        </a:rPr>
                        <a:t>Display</a:t>
                      </a:r>
                      <a:endParaRPr sz="1200" dirty="0">
                        <a:latin typeface="+mn-lt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5569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Inlet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Qty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8099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+mn-lt"/>
                          <a:cs typeface="Calibri"/>
                        </a:rPr>
                        <a:t>1~6 </a:t>
                      </a:r>
                      <a:r>
                        <a:rPr sz="1200" spc="-5" dirty="0">
                          <a:latin typeface="+mn-lt"/>
                          <a:cs typeface="Calibri"/>
                        </a:rPr>
                        <a:t>Inlet</a:t>
                      </a:r>
                      <a:r>
                        <a:rPr sz="1200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Calibri"/>
                        </a:rPr>
                        <a:t>[NW40</a:t>
                      </a:r>
                      <a:r>
                        <a:rPr sz="1200" spc="-2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Calibri"/>
                        </a:rPr>
                        <a:t>/</a:t>
                      </a:r>
                      <a:r>
                        <a:rPr sz="1200" spc="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Calibri"/>
                        </a:rPr>
                        <a:t>NW50]</a:t>
                      </a:r>
                    </a:p>
                  </a:txBody>
                  <a:tcPr marL="0" marR="0" marT="28099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25" dirty="0">
                          <a:latin typeface="Calibri"/>
                          <a:cs typeface="Calibri"/>
                        </a:rPr>
                        <a:t>Total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capa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+mn-lt"/>
                          <a:cs typeface="Calibri"/>
                        </a:rPr>
                        <a:t>1000slm</a:t>
                      </a: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65569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PM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Target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8099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+mn-lt"/>
                          <a:cs typeface="Calibri"/>
                        </a:rPr>
                        <a:t>3</a:t>
                      </a:r>
                      <a:r>
                        <a:rPr sz="12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+mn-lt"/>
                          <a:cs typeface="Calibri"/>
                        </a:rPr>
                        <a:t>Months</a:t>
                      </a:r>
                      <a:endParaRPr sz="1200" dirty="0">
                        <a:latin typeface="+mn-lt"/>
                        <a:cs typeface="Calibri"/>
                      </a:endParaRPr>
                    </a:p>
                  </a:txBody>
                  <a:tcPr marL="0" marR="0" marT="28099" marB="0" anchor="ctr">
                    <a:lnL w="12700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D3F3F17A-5669-4878-A202-52B072AE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78" l="5637" r="96660">
                        <a14:foregroundMark x1="45720" y1="40078" x2="45720" y2="40078"/>
                        <a14:foregroundMark x1="55324" y1="12924" x2="55324" y2="12924"/>
                        <a14:foregroundMark x1="60334" y1="5352" x2="60334" y2="5352"/>
                        <a14:foregroundMark x1="37787" y1="11880" x2="37787" y2="11880"/>
                        <a14:foregroundMark x1="38622" y1="8747" x2="38622" y2="8747"/>
                        <a14:foregroundMark x1="18998" y1="14491" x2="18998" y2="14491"/>
                        <a14:foregroundMark x1="26931" y1="8747" x2="26931" y2="8747"/>
                        <a14:foregroundMark x1="29854" y1="11358" x2="29854" y2="11358"/>
                        <a14:foregroundMark x1="67432" y1="4047" x2="67432" y2="4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92" y="1139257"/>
            <a:ext cx="983774" cy="157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object 5">
            <a:extLst>
              <a:ext uri="{FF2B5EF4-FFF2-40B4-BE49-F238E27FC236}">
                <a16:creationId xmlns="" xmlns:a16="http://schemas.microsoft.com/office/drawing/2014/main" id="{1AEA2563-C884-4954-AA86-AD7D0B65A8C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3746" y="3055789"/>
            <a:ext cx="1800021" cy="1651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7A9C56-7C8A-43D3-95EF-26E5F51FEEE7}"/>
              </a:ext>
            </a:extLst>
          </p:cNvPr>
          <p:cNvSpPr txBox="1"/>
          <p:nvPr/>
        </p:nvSpPr>
        <p:spPr>
          <a:xfrm>
            <a:off x="6239421" y="873240"/>
            <a:ext cx="8624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/>
              <a:t>Single</a:t>
            </a:r>
            <a:endParaRPr lang="ko-KR" altLang="en-US" sz="1013" b="1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571305B-16A9-4504-BD56-923B2BF89981}"/>
              </a:ext>
            </a:extLst>
          </p:cNvPr>
          <p:cNvSpPr txBox="1"/>
          <p:nvPr/>
        </p:nvSpPr>
        <p:spPr>
          <a:xfrm>
            <a:off x="6271359" y="2733563"/>
            <a:ext cx="8624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/>
              <a:t>Dual</a:t>
            </a:r>
            <a:endParaRPr lang="ko-KR" altLang="en-US" sz="1013" b="1" dirty="0"/>
          </a:p>
        </p:txBody>
      </p:sp>
      <p:sp>
        <p:nvSpPr>
          <p:cNvPr id="10" name="제목 5">
            <a:extLst>
              <a:ext uri="{FF2B5EF4-FFF2-40B4-BE49-F238E27FC236}">
                <a16:creationId xmlns="" xmlns:a16="http://schemas.microsoft.com/office/drawing/2014/main" id="{69B23A83-BB9E-65A3-462E-6AEFCE2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zh-CN" altLang="en-US" dirty="0"/>
              <a:t>概要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9275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809616" y="1066907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Burner 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表面冷却水供应线（进水）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6328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(10)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PCW-Supply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78CCD75-FD6D-4284-8841-4B5C553291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9" r="21000"/>
          <a:stretch/>
        </p:blipFill>
        <p:spPr>
          <a:xfrm>
            <a:off x="760005" y="666008"/>
            <a:ext cx="3314267" cy="40264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50D3C29-8260-4A98-94CE-B1087FDFCBA9}"/>
              </a:ext>
            </a:extLst>
          </p:cNvPr>
          <p:cNvSpPr/>
          <p:nvPr/>
        </p:nvSpPr>
        <p:spPr>
          <a:xfrm>
            <a:off x="1156369" y="1001386"/>
            <a:ext cx="1252331" cy="369709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1FEB745C-9831-434D-F94D-E62253A8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2039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842274" y="1072349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Burner 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表面冷却后冷却水回流线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7213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(11)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PCW-Return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78CCD75-FD6D-4284-8841-4B5C553291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9" r="21000"/>
          <a:stretch/>
        </p:blipFill>
        <p:spPr>
          <a:xfrm>
            <a:off x="743678" y="655121"/>
            <a:ext cx="3314267" cy="40264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50D3C29-8260-4A98-94CE-B1087FDFCBA9}"/>
              </a:ext>
            </a:extLst>
          </p:cNvPr>
          <p:cNvSpPr/>
          <p:nvPr/>
        </p:nvSpPr>
        <p:spPr>
          <a:xfrm>
            <a:off x="2556369" y="886139"/>
            <a:ext cx="1252331" cy="369709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B5AD2D11-8A21-190B-5088-607A3C26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628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864045" y="1308046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Burner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温度上升时感应的感应器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- 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上升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150</a:t>
            </a:r>
            <a:r>
              <a:rPr lang="ko-KR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℃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以上时分离接点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1769" y="604139"/>
            <a:ext cx="3375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j-ea"/>
                <a:ea typeface="+mj-ea"/>
              </a:rPr>
              <a:t>(12)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Burner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Temp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Switch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     </a:t>
            </a:r>
            <a:r>
              <a:rPr lang="en-US" altLang="ko-KR" sz="1500" b="1" dirty="0" smtClean="0">
                <a:latin typeface="+mj-ea"/>
                <a:ea typeface="+mj-ea"/>
              </a:rPr>
              <a:t>(</a:t>
            </a:r>
            <a:r>
              <a:rPr lang="zh-CN" altLang="en-US" sz="1500" b="1" dirty="0" smtClean="0">
                <a:latin typeface="+mj-ea"/>
                <a:ea typeface="+mj-ea"/>
              </a:rPr>
              <a:t>燃烧器温度感应器</a:t>
            </a:r>
            <a:r>
              <a:rPr lang="en-US" altLang="ko-KR" sz="1500" b="1" dirty="0" smtClean="0">
                <a:latin typeface="+mj-ea"/>
                <a:ea typeface="+mj-ea"/>
              </a:rPr>
              <a:t>)</a:t>
            </a:r>
            <a:endParaRPr lang="en-US" altLang="ko-KR" sz="15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D5FD2EB-03E2-4802-9005-394929848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1" r="25344"/>
          <a:stretch/>
        </p:blipFill>
        <p:spPr>
          <a:xfrm rot="5400000">
            <a:off x="5579714" y="2089841"/>
            <a:ext cx="2150917" cy="30685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2CA85DA-0F1A-4C74-B1CC-E509734C70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841" y="997367"/>
            <a:ext cx="4013879" cy="33240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04B73AAB-EE79-4066-BDDF-20E6887AA4EA}"/>
              </a:ext>
            </a:extLst>
          </p:cNvPr>
          <p:cNvSpPr/>
          <p:nvPr/>
        </p:nvSpPr>
        <p:spPr>
          <a:xfrm>
            <a:off x="992375" y="2775223"/>
            <a:ext cx="2832653" cy="6641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86021B67-79C8-4C01-A3B2-550B7D66E323}"/>
              </a:ext>
            </a:extLst>
          </p:cNvPr>
          <p:cNvSpPr/>
          <p:nvPr/>
        </p:nvSpPr>
        <p:spPr>
          <a:xfrm>
            <a:off x="6334661" y="3438884"/>
            <a:ext cx="695740" cy="52428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459A4B22-636B-F01B-12EF-2CE482FA5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750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2024288-8A5B-48E4-B908-AEF9108065B3}"/>
              </a:ext>
            </a:extLst>
          </p:cNvPr>
          <p:cNvSpPr txBox="1"/>
          <p:nvPr/>
        </p:nvSpPr>
        <p:spPr>
          <a:xfrm>
            <a:off x="4849752" y="907974"/>
            <a:ext cx="3375422" cy="346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Reactor 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Swirl Water Line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Atomizing Nozzle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Wet Nozzle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(5) Quench Nozzle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(6) Reactor Temp Switch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(7) Venturi Nozzle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95DC6B2-26D5-3476-E442-81ABDE99B729}"/>
              </a:ext>
            </a:extLst>
          </p:cNvPr>
          <p:cNvGrpSpPr/>
          <p:nvPr/>
        </p:nvGrpSpPr>
        <p:grpSpPr>
          <a:xfrm>
            <a:off x="749115" y="692746"/>
            <a:ext cx="3314267" cy="4016953"/>
            <a:chOff x="926305" y="519113"/>
            <a:chExt cx="3645694" cy="4418648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04E06920-F561-4E47-88B1-8D26E032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9828" y="905590"/>
              <a:ext cx="4418648" cy="36456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28350E3-CA1F-440F-B148-AB5B5D5BDBC9}"/>
                </a:ext>
              </a:extLst>
            </p:cNvPr>
            <p:cNvSpPr txBox="1"/>
            <p:nvPr/>
          </p:nvSpPr>
          <p:spPr>
            <a:xfrm>
              <a:off x="3044827" y="1249798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449631E8-B898-420E-BBE1-349EDEF09662}"/>
                </a:ext>
              </a:extLst>
            </p:cNvPr>
            <p:cNvSpPr txBox="1"/>
            <p:nvPr/>
          </p:nvSpPr>
          <p:spPr>
            <a:xfrm>
              <a:off x="1462632" y="99161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8857CC06-8137-43B4-B022-2DD1554B2632}"/>
                </a:ext>
              </a:extLst>
            </p:cNvPr>
            <p:cNvSpPr/>
            <p:nvPr/>
          </p:nvSpPr>
          <p:spPr>
            <a:xfrm>
              <a:off x="1706334" y="895897"/>
              <a:ext cx="516834" cy="53036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24CDDB6A-8593-4B1B-8654-70DAAE6D0130}"/>
                </a:ext>
              </a:extLst>
            </p:cNvPr>
            <p:cNvSpPr/>
            <p:nvPr/>
          </p:nvSpPr>
          <p:spPr>
            <a:xfrm>
              <a:off x="3266774" y="3017902"/>
              <a:ext cx="516834" cy="53036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F0614058-63F4-4F9B-8BB2-C70C18B1D5CD}"/>
                </a:ext>
              </a:extLst>
            </p:cNvPr>
            <p:cNvSpPr/>
            <p:nvPr/>
          </p:nvSpPr>
          <p:spPr>
            <a:xfrm>
              <a:off x="1900147" y="2306566"/>
              <a:ext cx="567242" cy="53036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E2F25653-45EA-4126-B32E-1227B8FBDBDA}"/>
                </a:ext>
              </a:extLst>
            </p:cNvPr>
            <p:cNvSpPr/>
            <p:nvPr/>
          </p:nvSpPr>
          <p:spPr>
            <a:xfrm>
              <a:off x="1905117" y="2862668"/>
              <a:ext cx="632827" cy="53036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23D107BF-38A6-418D-AF56-6FD2DE480B9E}"/>
                </a:ext>
              </a:extLst>
            </p:cNvPr>
            <p:cNvSpPr/>
            <p:nvPr/>
          </p:nvSpPr>
          <p:spPr>
            <a:xfrm>
              <a:off x="3252579" y="3594842"/>
              <a:ext cx="586411" cy="42425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57CBE74C-EDEA-46A4-9E27-D64FD96D27B7}"/>
                </a:ext>
              </a:extLst>
            </p:cNvPr>
            <p:cNvSpPr/>
            <p:nvPr/>
          </p:nvSpPr>
          <p:spPr>
            <a:xfrm>
              <a:off x="2765559" y="4185265"/>
              <a:ext cx="516834" cy="5755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47BFF73A-E768-4192-89F2-C980C9C74D7A}"/>
                </a:ext>
              </a:extLst>
            </p:cNvPr>
            <p:cNvSpPr/>
            <p:nvPr/>
          </p:nvSpPr>
          <p:spPr>
            <a:xfrm>
              <a:off x="1712013" y="3498575"/>
              <a:ext cx="422416" cy="4869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2A752314-5971-4BC9-ADDB-7C8BE21D3BF0}"/>
                </a:ext>
              </a:extLst>
            </p:cNvPr>
            <p:cNvSpPr/>
            <p:nvPr/>
          </p:nvSpPr>
          <p:spPr>
            <a:xfrm>
              <a:off x="2537945" y="1686477"/>
              <a:ext cx="1181776" cy="7190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EDC09F2-1B5D-4B8E-8FD9-44C6649F6C22}"/>
                </a:ext>
              </a:extLst>
            </p:cNvPr>
            <p:cNvSpPr txBox="1"/>
            <p:nvPr/>
          </p:nvSpPr>
          <p:spPr>
            <a:xfrm>
              <a:off x="2813184" y="261932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45E72FB5-AAC5-4428-B562-89B9DB8D1F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279" y="2619319"/>
              <a:ext cx="341904" cy="664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3F8934FC-2B01-4E82-895A-46BD86DAECC2}"/>
                </a:ext>
              </a:extLst>
            </p:cNvPr>
            <p:cNvCxnSpPr>
              <a:cxnSpLocks/>
            </p:cNvCxnSpPr>
            <p:nvPr/>
          </p:nvCxnSpPr>
          <p:spPr>
            <a:xfrm>
              <a:off x="3057599" y="2809153"/>
              <a:ext cx="194980" cy="1621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F31576B8-7D41-4D71-AA1F-992ABE3DC179}"/>
                </a:ext>
              </a:extLst>
            </p:cNvPr>
            <p:cNvSpPr txBox="1"/>
            <p:nvPr/>
          </p:nvSpPr>
          <p:spPr>
            <a:xfrm>
              <a:off x="2795445" y="3492676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E98E33-46B2-44B3-A0E3-E48A8FA6F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6537" y="3327283"/>
              <a:ext cx="188907" cy="2318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FD643ADD-D2BF-4F19-818E-36E3B633DF26}"/>
                </a:ext>
              </a:extLst>
            </p:cNvPr>
            <p:cNvCxnSpPr>
              <a:cxnSpLocks/>
            </p:cNvCxnSpPr>
            <p:nvPr/>
          </p:nvCxnSpPr>
          <p:spPr>
            <a:xfrm>
              <a:off x="3039860" y="3682509"/>
              <a:ext cx="194980" cy="1621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16940C92-EF5B-4E73-9B8D-C303CB3CC175}"/>
                </a:ext>
              </a:extLst>
            </p:cNvPr>
            <p:cNvSpPr txBox="1"/>
            <p:nvPr/>
          </p:nvSpPr>
          <p:spPr>
            <a:xfrm>
              <a:off x="2134429" y="418526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9E7341F5-1D49-4A14-906D-94B8BF73A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117" y="4019096"/>
              <a:ext cx="229312" cy="2325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60E619A3-2244-4042-B36D-20A045287489}"/>
                </a:ext>
              </a:extLst>
            </p:cNvPr>
            <p:cNvCxnSpPr>
              <a:cxnSpLocks/>
            </p:cNvCxnSpPr>
            <p:nvPr/>
          </p:nvCxnSpPr>
          <p:spPr>
            <a:xfrm>
              <a:off x="2378842" y="4375097"/>
              <a:ext cx="327086" cy="1027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AE000895-6804-49C9-9124-10812E4CFE30}"/>
                </a:ext>
              </a:extLst>
            </p:cNvPr>
            <p:cNvSpPr/>
            <p:nvPr/>
          </p:nvSpPr>
          <p:spPr>
            <a:xfrm>
              <a:off x="3399083" y="4099786"/>
              <a:ext cx="320638" cy="74057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03FC7ACD-680B-4C70-93C9-5A3A0CF1DEB6}"/>
                </a:ext>
              </a:extLst>
            </p:cNvPr>
            <p:cNvSpPr txBox="1"/>
            <p:nvPr/>
          </p:nvSpPr>
          <p:spPr>
            <a:xfrm>
              <a:off x="3711657" y="4385927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6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BB2A311-B431-4B78-9AE8-361BC8A94FE2}"/>
                </a:ext>
              </a:extLst>
            </p:cNvPr>
            <p:cNvSpPr txBox="1"/>
            <p:nvPr/>
          </p:nvSpPr>
          <p:spPr>
            <a:xfrm>
              <a:off x="3697257" y="1649562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7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29945DDB-3DEF-2EC4-AA84-1265CC6C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1557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831388" y="1067613"/>
            <a:ext cx="3664718" cy="95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危害气体</a:t>
            </a:r>
            <a:r>
              <a:rPr lang="en-US" altLang="ko-KR" sz="1200" dirty="0" smtClean="0">
                <a:latin typeface="+mj-ea"/>
                <a:ea typeface="+mj-ea"/>
              </a:rPr>
              <a:t>Burn-Wet</a:t>
            </a:r>
            <a:r>
              <a:rPr lang="zh-CN" altLang="en-US" sz="1200" dirty="0" smtClean="0">
                <a:latin typeface="+mj-ea"/>
                <a:ea typeface="+mj-ea"/>
              </a:rPr>
              <a:t>反应处理的地方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- Burn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: </a:t>
            </a:r>
            <a:r>
              <a:rPr lang="zh-CN" altLang="en-US" sz="1200" dirty="0"/>
              <a:t>燃烧处理氧化反应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Wet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: 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水处理反应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6329" y="598697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Reactor (</a:t>
            </a:r>
            <a:r>
              <a:rPr lang="ko-KR" altLang="en-US" sz="1600" b="1" dirty="0" err="1">
                <a:latin typeface="+mj-ea"/>
                <a:ea typeface="+mj-ea"/>
              </a:rPr>
              <a:t>리액터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CB8801-E9A9-4744-92F0-8AF4659955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7" t="3830" r="20601"/>
          <a:stretch/>
        </p:blipFill>
        <p:spPr>
          <a:xfrm>
            <a:off x="830761" y="660565"/>
            <a:ext cx="3314268" cy="40264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5D68078-BB5B-40E2-A3B2-6A7A8954F9A8}"/>
              </a:ext>
            </a:extLst>
          </p:cNvPr>
          <p:cNvSpPr txBox="1"/>
          <p:nvPr/>
        </p:nvSpPr>
        <p:spPr>
          <a:xfrm>
            <a:off x="1845589" y="1312476"/>
            <a:ext cx="798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C00000"/>
                </a:solidFill>
                <a:latin typeface="+mj-ea"/>
                <a:ea typeface="+mj-ea"/>
              </a:rPr>
              <a:t>Y-Reactor</a:t>
            </a:r>
            <a:endParaRPr lang="ko-KR" altLang="en-US" sz="9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A0E24435-502E-6A08-2AB2-2887436B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806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CFD2BC7-2069-AED9-FBA4-410143C76A1A}"/>
              </a:ext>
            </a:extLst>
          </p:cNvPr>
          <p:cNvGrpSpPr/>
          <p:nvPr/>
        </p:nvGrpSpPr>
        <p:grpSpPr>
          <a:xfrm>
            <a:off x="711705" y="660938"/>
            <a:ext cx="3448951" cy="4075153"/>
            <a:chOff x="914818" y="522496"/>
            <a:chExt cx="3793846" cy="4482668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F5B3EAE1-03B9-4814-B013-BB4B4E974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03" r="23997"/>
            <a:stretch/>
          </p:blipFill>
          <p:spPr>
            <a:xfrm>
              <a:off x="931794" y="522496"/>
              <a:ext cx="3776870" cy="4482668"/>
            </a:xfrm>
            <a:prstGeom prst="rect">
              <a:avLst/>
            </a:prstGeom>
          </p:spPr>
        </p:pic>
        <p:sp>
          <p:nvSpPr>
            <p:cNvPr id="7" name="화살표: 아래쪽 6">
              <a:extLst>
                <a:ext uri="{FF2B5EF4-FFF2-40B4-BE49-F238E27FC236}">
                  <a16:creationId xmlns="" xmlns:a16="http://schemas.microsoft.com/office/drawing/2014/main" id="{B8AE994E-FA52-4977-A460-6A5A669ABA0A}"/>
                </a:ext>
              </a:extLst>
            </p:cNvPr>
            <p:cNvSpPr/>
            <p:nvPr/>
          </p:nvSpPr>
          <p:spPr>
            <a:xfrm>
              <a:off x="3083046" y="1048578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="" xmlns:a16="http://schemas.microsoft.com/office/drawing/2014/main" id="{B8116009-A5EF-4342-A7B4-20C1E2CF32B3}"/>
                </a:ext>
              </a:extLst>
            </p:cNvPr>
            <p:cNvSpPr/>
            <p:nvPr/>
          </p:nvSpPr>
          <p:spPr>
            <a:xfrm>
              <a:off x="2123920" y="1048578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="" xmlns:a16="http://schemas.microsoft.com/office/drawing/2014/main" id="{9954ACFB-B8B6-41A9-87A3-01B6DCDA8837}"/>
                </a:ext>
              </a:extLst>
            </p:cNvPr>
            <p:cNvSpPr/>
            <p:nvPr/>
          </p:nvSpPr>
          <p:spPr>
            <a:xfrm rot="18556363">
              <a:off x="2239116" y="1362391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="" xmlns:a16="http://schemas.microsoft.com/office/drawing/2014/main" id="{CECB008F-E295-44E8-9FDC-1E323EC44E30}"/>
                </a:ext>
              </a:extLst>
            </p:cNvPr>
            <p:cNvSpPr/>
            <p:nvPr/>
          </p:nvSpPr>
          <p:spPr>
            <a:xfrm rot="3105140">
              <a:off x="2938932" y="1362391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9EBD295A-DB89-4289-A91B-F75D89CF0726}"/>
                </a:ext>
              </a:extLst>
            </p:cNvPr>
            <p:cNvSpPr/>
            <p:nvPr/>
          </p:nvSpPr>
          <p:spPr>
            <a:xfrm>
              <a:off x="2623360" y="1217543"/>
              <a:ext cx="85052" cy="89949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="" xmlns:a16="http://schemas.microsoft.com/office/drawing/2014/main" id="{6269FFB3-507A-4BDF-9559-7CBA3E1C6E5F}"/>
                </a:ext>
              </a:extLst>
            </p:cNvPr>
            <p:cNvSpPr/>
            <p:nvPr/>
          </p:nvSpPr>
          <p:spPr>
            <a:xfrm>
              <a:off x="2466811" y="1759957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="" xmlns:a16="http://schemas.microsoft.com/office/drawing/2014/main" id="{C5ED4DE3-2E97-42A5-889C-7646C2A448E4}"/>
                </a:ext>
              </a:extLst>
            </p:cNvPr>
            <p:cNvSpPr/>
            <p:nvPr/>
          </p:nvSpPr>
          <p:spPr>
            <a:xfrm>
              <a:off x="2760309" y="1759957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="" xmlns:a16="http://schemas.microsoft.com/office/drawing/2014/main" id="{C4CBE062-25DB-49AD-AD07-C2D6668CB4F3}"/>
                </a:ext>
              </a:extLst>
            </p:cNvPr>
            <p:cNvSpPr/>
            <p:nvPr/>
          </p:nvSpPr>
          <p:spPr>
            <a:xfrm>
              <a:off x="2466811" y="2932239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4" name="화살표: 아래쪽 23">
              <a:extLst>
                <a:ext uri="{FF2B5EF4-FFF2-40B4-BE49-F238E27FC236}">
                  <a16:creationId xmlns="" xmlns:a16="http://schemas.microsoft.com/office/drawing/2014/main" id="{34420D6A-07BB-491D-9588-D030AF88DB3E}"/>
                </a:ext>
              </a:extLst>
            </p:cNvPr>
            <p:cNvSpPr/>
            <p:nvPr/>
          </p:nvSpPr>
          <p:spPr>
            <a:xfrm>
              <a:off x="2760309" y="2932239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5" name="화살표: 아래쪽 24">
              <a:extLst>
                <a:ext uri="{FF2B5EF4-FFF2-40B4-BE49-F238E27FC236}">
                  <a16:creationId xmlns="" xmlns:a16="http://schemas.microsoft.com/office/drawing/2014/main" id="{487D8FD2-FE74-418F-8E56-B8BDEF5B24F8}"/>
                </a:ext>
              </a:extLst>
            </p:cNvPr>
            <p:cNvSpPr/>
            <p:nvPr/>
          </p:nvSpPr>
          <p:spPr>
            <a:xfrm>
              <a:off x="2466923" y="2371254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="" xmlns:a16="http://schemas.microsoft.com/office/drawing/2014/main" id="{6E8C7E81-4594-47FB-8CCF-3ACEF3989463}"/>
                </a:ext>
              </a:extLst>
            </p:cNvPr>
            <p:cNvSpPr/>
            <p:nvPr/>
          </p:nvSpPr>
          <p:spPr>
            <a:xfrm>
              <a:off x="2760421" y="2371254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="" xmlns:a16="http://schemas.microsoft.com/office/drawing/2014/main" id="{D15A60A4-E81A-4F42-A0D7-4B47D7B91901}"/>
                </a:ext>
              </a:extLst>
            </p:cNvPr>
            <p:cNvSpPr/>
            <p:nvPr/>
          </p:nvSpPr>
          <p:spPr>
            <a:xfrm>
              <a:off x="2463756" y="3407716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9" name="화살표: 아래쪽 28">
              <a:extLst>
                <a:ext uri="{FF2B5EF4-FFF2-40B4-BE49-F238E27FC236}">
                  <a16:creationId xmlns="" xmlns:a16="http://schemas.microsoft.com/office/drawing/2014/main" id="{8F1D922D-6D54-495C-BF84-AD52476AA314}"/>
                </a:ext>
              </a:extLst>
            </p:cNvPr>
            <p:cNvSpPr/>
            <p:nvPr/>
          </p:nvSpPr>
          <p:spPr>
            <a:xfrm>
              <a:off x="2757254" y="3407716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화살표: 위로 구부러짐 8">
              <a:extLst>
                <a:ext uri="{FF2B5EF4-FFF2-40B4-BE49-F238E27FC236}">
                  <a16:creationId xmlns="" xmlns:a16="http://schemas.microsoft.com/office/drawing/2014/main" id="{2B829E71-50C2-4C28-85D0-D3E8BE067133}"/>
                </a:ext>
              </a:extLst>
            </p:cNvPr>
            <p:cNvSpPr/>
            <p:nvPr/>
          </p:nvSpPr>
          <p:spPr>
            <a:xfrm>
              <a:off x="2812774" y="4090033"/>
              <a:ext cx="318044" cy="188762"/>
            </a:xfrm>
            <a:prstGeom prst="curved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1" name="화살표: 아래로 구부러짐 10">
              <a:extLst>
                <a:ext uri="{FF2B5EF4-FFF2-40B4-BE49-F238E27FC236}">
                  <a16:creationId xmlns="" xmlns:a16="http://schemas.microsoft.com/office/drawing/2014/main" id="{87F5DC9A-9E64-4EE6-A44E-AAFE602AB5B1}"/>
                </a:ext>
              </a:extLst>
            </p:cNvPr>
            <p:cNvSpPr/>
            <p:nvPr/>
          </p:nvSpPr>
          <p:spPr>
            <a:xfrm rot="10966283">
              <a:off x="2152756" y="4092327"/>
              <a:ext cx="311429" cy="195335"/>
            </a:xfrm>
            <a:prstGeom prst="curvedDownArrow">
              <a:avLst>
                <a:gd name="adj1" fmla="val 23997"/>
                <a:gd name="adj2" fmla="val 50000"/>
                <a:gd name="adj3" fmla="val 2470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2" name="화살표: 왼쪽으로 구부러짐 11">
              <a:extLst>
                <a:ext uri="{FF2B5EF4-FFF2-40B4-BE49-F238E27FC236}">
                  <a16:creationId xmlns="" xmlns:a16="http://schemas.microsoft.com/office/drawing/2014/main" id="{84EBA974-F31A-44BA-A3EC-66A45F79C758}"/>
                </a:ext>
              </a:extLst>
            </p:cNvPr>
            <p:cNvSpPr/>
            <p:nvPr/>
          </p:nvSpPr>
          <p:spPr>
            <a:xfrm rot="10965940">
              <a:off x="1987328" y="2622278"/>
              <a:ext cx="1083624" cy="527450"/>
            </a:xfrm>
            <a:prstGeom prst="curvedLeftArrow">
              <a:avLst>
                <a:gd name="adj1" fmla="val 7996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30" name="화살표: 왼쪽으로 구부러짐 29">
              <a:extLst>
                <a:ext uri="{FF2B5EF4-FFF2-40B4-BE49-F238E27FC236}">
                  <a16:creationId xmlns="" xmlns:a16="http://schemas.microsoft.com/office/drawing/2014/main" id="{CF373CE4-4AC7-4478-BC49-BC4506708E8C}"/>
                </a:ext>
              </a:extLst>
            </p:cNvPr>
            <p:cNvSpPr/>
            <p:nvPr/>
          </p:nvSpPr>
          <p:spPr>
            <a:xfrm rot="10965940">
              <a:off x="1993928" y="2006500"/>
              <a:ext cx="1083624" cy="527450"/>
            </a:xfrm>
            <a:prstGeom prst="curvedLeftArrow">
              <a:avLst>
                <a:gd name="adj1" fmla="val 7996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31" name="화살표: 왼쪽으로 구부러짐 30">
              <a:extLst>
                <a:ext uri="{FF2B5EF4-FFF2-40B4-BE49-F238E27FC236}">
                  <a16:creationId xmlns="" xmlns:a16="http://schemas.microsoft.com/office/drawing/2014/main" id="{310BDC7C-88FA-43CF-9E17-B8A0B31E2C41}"/>
                </a:ext>
              </a:extLst>
            </p:cNvPr>
            <p:cNvSpPr/>
            <p:nvPr/>
          </p:nvSpPr>
          <p:spPr>
            <a:xfrm rot="10965940">
              <a:off x="1953968" y="3246666"/>
              <a:ext cx="1083624" cy="527450"/>
            </a:xfrm>
            <a:prstGeom prst="curvedLeftArrow">
              <a:avLst>
                <a:gd name="adj1" fmla="val 7996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32" name="화살표: 아래쪽 31">
              <a:extLst>
                <a:ext uri="{FF2B5EF4-FFF2-40B4-BE49-F238E27FC236}">
                  <a16:creationId xmlns="" xmlns:a16="http://schemas.microsoft.com/office/drawing/2014/main" id="{913CE302-7EC7-40AA-8298-3A643D3709B8}"/>
                </a:ext>
              </a:extLst>
            </p:cNvPr>
            <p:cNvSpPr/>
            <p:nvPr/>
          </p:nvSpPr>
          <p:spPr>
            <a:xfrm rot="16200000">
              <a:off x="3646122" y="1980662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56AADEB-68B7-43DC-82E5-81CBF83FB2FB}"/>
                </a:ext>
              </a:extLst>
            </p:cNvPr>
            <p:cNvSpPr/>
            <p:nvPr/>
          </p:nvSpPr>
          <p:spPr>
            <a:xfrm>
              <a:off x="2372967" y="1570384"/>
              <a:ext cx="544170" cy="662534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BFE89FDE-2D15-4424-8ABA-46C29CAA2536}"/>
                </a:ext>
              </a:extLst>
            </p:cNvPr>
            <p:cNvSpPr/>
            <p:nvPr/>
          </p:nvSpPr>
          <p:spPr>
            <a:xfrm>
              <a:off x="2985638" y="1971644"/>
              <a:ext cx="494198" cy="1894679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AB38C081-3F45-4AC8-9C38-DF7D49D74A6B}"/>
                </a:ext>
              </a:extLst>
            </p:cNvPr>
            <p:cNvSpPr/>
            <p:nvPr/>
          </p:nvSpPr>
          <p:spPr>
            <a:xfrm>
              <a:off x="1866268" y="1980663"/>
              <a:ext cx="494198" cy="1894680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FCD69A44-3E8B-4428-A3F8-DB7C0766119D}"/>
                </a:ext>
              </a:extLst>
            </p:cNvPr>
            <p:cNvSpPr/>
            <p:nvPr/>
          </p:nvSpPr>
          <p:spPr>
            <a:xfrm>
              <a:off x="1908850" y="3899290"/>
              <a:ext cx="1514072" cy="302831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BDD2DB01-97DB-49EA-930F-A5F91416D91B}"/>
                </a:ext>
              </a:extLst>
            </p:cNvPr>
            <p:cNvSpPr txBox="1"/>
            <p:nvPr/>
          </p:nvSpPr>
          <p:spPr>
            <a:xfrm>
              <a:off x="3781194" y="1282634"/>
              <a:ext cx="614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  <a:latin typeface="+mj-ea"/>
                  <a:ea typeface="+mj-ea"/>
                </a:rPr>
                <a:t>Burn</a:t>
              </a:r>
              <a:endParaRPr lang="ko-KR" altLang="en-US" sz="12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48E003DD-1484-4DF2-B2EF-8AF7D850E782}"/>
                </a:ext>
              </a:extLst>
            </p:cNvPr>
            <p:cNvCxnSpPr/>
            <p:nvPr/>
          </p:nvCxnSpPr>
          <p:spPr>
            <a:xfrm flipH="1">
              <a:off x="2917138" y="1436204"/>
              <a:ext cx="882095" cy="323753"/>
            </a:xfrm>
            <a:prstGeom prst="straightConnector1">
              <a:avLst/>
            </a:prstGeom>
            <a:ln w="127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E47004F9-3678-40F8-9FAB-911D82DCB25F}"/>
                </a:ext>
              </a:extLst>
            </p:cNvPr>
            <p:cNvSpPr txBox="1"/>
            <p:nvPr/>
          </p:nvSpPr>
          <p:spPr>
            <a:xfrm>
              <a:off x="914818" y="2035069"/>
              <a:ext cx="614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  <a:latin typeface="+mj-ea"/>
                  <a:ea typeface="+mj-ea"/>
                </a:rPr>
                <a:t>Wet</a:t>
              </a:r>
              <a:endParaRPr lang="ko-KR" altLang="en-US" sz="12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005E66C4-485C-4541-B7AC-76C186A7C0E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903" y="2277898"/>
              <a:ext cx="1764196" cy="548240"/>
            </a:xfrm>
            <a:prstGeom prst="straightConnector1">
              <a:avLst/>
            </a:prstGeom>
            <a:ln w="127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="" xmlns:a16="http://schemas.microsoft.com/office/drawing/2014/main" id="{254B0F67-3D67-4CE7-88EC-CA341AEB1F54}"/>
                </a:ext>
              </a:extLst>
            </p:cNvPr>
            <p:cNvCxnSpPr>
              <a:cxnSpLocks/>
            </p:cNvCxnSpPr>
            <p:nvPr/>
          </p:nvCxnSpPr>
          <p:spPr>
            <a:xfrm>
              <a:off x="1403902" y="2283121"/>
              <a:ext cx="737544" cy="625172"/>
            </a:xfrm>
            <a:prstGeom prst="straightConnector1">
              <a:avLst/>
            </a:prstGeom>
            <a:ln w="127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23A1B032-2EB7-42B3-AC3A-F040426A51E1}"/>
                </a:ext>
              </a:extLst>
            </p:cNvPr>
            <p:cNvSpPr txBox="1"/>
            <p:nvPr/>
          </p:nvSpPr>
          <p:spPr>
            <a:xfrm>
              <a:off x="3690993" y="3950734"/>
              <a:ext cx="8810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  <a:latin typeface="+mj-ea"/>
                  <a:ea typeface="+mj-ea"/>
                </a:rPr>
                <a:t>Cooling</a:t>
              </a:r>
              <a:endParaRPr lang="ko-KR" altLang="en-US" sz="12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29750C0A-A653-4667-AE58-5C2323BCBF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32738" y="4027716"/>
              <a:ext cx="566495" cy="49976"/>
            </a:xfrm>
            <a:prstGeom prst="straightConnector1">
              <a:avLst/>
            </a:prstGeom>
            <a:ln w="127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5C6FB3B9-7765-4391-B14F-05A964F05795}"/>
              </a:ext>
            </a:extLst>
          </p:cNvPr>
          <p:cNvSpPr txBox="1"/>
          <p:nvPr/>
        </p:nvSpPr>
        <p:spPr>
          <a:xfrm>
            <a:off x="4651727" y="597188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(1)-1 Burn-Wet Process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2ACEB62-FE42-4D74-BBCB-A758584F7147}"/>
              </a:ext>
            </a:extLst>
          </p:cNvPr>
          <p:cNvSpPr txBox="1"/>
          <p:nvPr/>
        </p:nvSpPr>
        <p:spPr>
          <a:xfrm>
            <a:off x="4245970" y="1054599"/>
            <a:ext cx="4898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+mj-ea"/>
                <a:ea typeface="+mj-ea"/>
              </a:rPr>
              <a:t>通过进气口流入的</a:t>
            </a:r>
            <a:r>
              <a:rPr lang="zh-CN" altLang="en-US" sz="1200" dirty="0" smtClean="0">
                <a:latin typeface="+mj-ea"/>
                <a:ea typeface="+mj-ea"/>
              </a:rPr>
              <a:t>危害气体在</a:t>
            </a:r>
            <a:r>
              <a:rPr lang="en-US" altLang="zh-CN" sz="1200" dirty="0" smtClean="0">
                <a:latin typeface="+mj-ea"/>
                <a:ea typeface="+mj-ea"/>
              </a:rPr>
              <a:t>Y-Reactor</a:t>
            </a:r>
            <a:r>
              <a:rPr lang="zh-CN" altLang="en-US" sz="1200" dirty="0" smtClean="0">
                <a:latin typeface="+mj-ea"/>
                <a:ea typeface="+mj-ea"/>
              </a:rPr>
              <a:t>上部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+mj-ea"/>
                <a:ea typeface="+mj-ea"/>
              </a:rPr>
              <a:t>  </a:t>
            </a:r>
            <a:r>
              <a:rPr lang="zh-CN" altLang="en-US" sz="1200" dirty="0" smtClean="0">
                <a:latin typeface="+mj-ea"/>
                <a:ea typeface="+mj-ea"/>
              </a:rPr>
              <a:t>与火焰相遇进行燃烧处理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endParaRPr lang="en-US" altLang="ko-KR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- </a:t>
            </a:r>
            <a:r>
              <a:rPr lang="zh-CN" altLang="en-US" sz="1200" dirty="0">
                <a:latin typeface="+mj-ea"/>
                <a:ea typeface="+mj-ea"/>
              </a:rPr>
              <a:t>燃烧处理的气体通过</a:t>
            </a:r>
            <a:r>
              <a:rPr lang="en-US" altLang="zh-CN" sz="1200" dirty="0">
                <a:latin typeface="+mj-ea"/>
                <a:ea typeface="+mj-ea"/>
              </a:rPr>
              <a:t>Quench</a:t>
            </a:r>
            <a:r>
              <a:rPr lang="zh-CN" altLang="en-US" sz="1200" dirty="0">
                <a:latin typeface="+mj-ea"/>
                <a:ea typeface="+mj-ea"/>
              </a:rPr>
              <a:t>冷</a:t>
            </a:r>
            <a:r>
              <a:rPr lang="zh-CN" altLang="en-US" sz="1200" dirty="0" smtClean="0">
                <a:latin typeface="+mj-ea"/>
                <a:ea typeface="+mj-ea"/>
              </a:rPr>
              <a:t>却，</a:t>
            </a:r>
            <a:r>
              <a:rPr lang="en-US" altLang="zh-CN" sz="1200" dirty="0" smtClean="0">
                <a:latin typeface="+mj-ea"/>
                <a:ea typeface="+mj-ea"/>
              </a:rPr>
              <a:t>Wet </a:t>
            </a:r>
            <a:r>
              <a:rPr lang="zh-CN" altLang="en-US" sz="1200" dirty="0">
                <a:latin typeface="+mj-ea"/>
                <a:ea typeface="+mj-ea"/>
              </a:rPr>
              <a:t>处</a:t>
            </a:r>
            <a:r>
              <a:rPr lang="zh-CN" altLang="en-US" sz="1200" dirty="0" smtClean="0">
                <a:latin typeface="+mj-ea"/>
                <a:ea typeface="+mj-ea"/>
              </a:rPr>
              <a:t>理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- </a:t>
            </a:r>
            <a:r>
              <a:rPr lang="zh-CN" altLang="en-US" sz="1200" dirty="0" smtClean="0">
                <a:latin typeface="+mj-ea"/>
                <a:ea typeface="+mj-ea"/>
              </a:rPr>
              <a:t>冷却后的气体通过</a:t>
            </a:r>
            <a:r>
              <a:rPr lang="en-US" altLang="zh-CN" sz="1200" dirty="0" smtClean="0">
                <a:latin typeface="+mj-ea"/>
                <a:ea typeface="+mj-ea"/>
              </a:rPr>
              <a:t>Y-Reactor</a:t>
            </a:r>
            <a:r>
              <a:rPr lang="zh-CN" altLang="en-US" sz="1200" dirty="0" smtClean="0">
                <a:latin typeface="+mj-ea"/>
                <a:ea typeface="+mj-ea"/>
              </a:rPr>
              <a:t>外部螺旋构造同时进行</a:t>
            </a:r>
            <a:r>
              <a:rPr lang="en-US" altLang="zh-CN" sz="1200" dirty="0" smtClean="0">
                <a:latin typeface="+mj-ea"/>
                <a:ea typeface="+mj-ea"/>
              </a:rPr>
              <a:t>Wet</a:t>
            </a:r>
            <a:r>
              <a:rPr lang="zh-CN" altLang="en-US" sz="1200" dirty="0" smtClean="0">
                <a:latin typeface="+mj-ea"/>
                <a:ea typeface="+mj-ea"/>
              </a:rPr>
              <a:t>处理的过程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2239BD7B-63BD-B457-7204-B17DD5D3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978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787844" y="1114472"/>
            <a:ext cx="4388812" cy="95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内部是气体和火焰相遇，发生反应的地</a:t>
            </a:r>
            <a:r>
              <a:rPr lang="zh-CN" altLang="en-US" sz="1200" dirty="0" smtClean="0">
                <a:latin typeface="+mj-ea"/>
                <a:ea typeface="+mj-ea"/>
              </a:rPr>
              <a:t>方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zh-CN" altLang="en-US" sz="1200" dirty="0"/>
              <a:t>外部是燃烧处理的</a:t>
            </a:r>
            <a:r>
              <a:rPr lang="en-US" altLang="zh-CN" sz="1200" dirty="0"/>
              <a:t>Waste Gas</a:t>
            </a:r>
            <a:r>
              <a:rPr lang="zh-CN" altLang="en-US" sz="1200" dirty="0"/>
              <a:t>进行</a:t>
            </a:r>
            <a:r>
              <a:rPr lang="en-US" altLang="zh-CN" sz="1200" dirty="0"/>
              <a:t>Wet</a:t>
            </a:r>
            <a:r>
              <a:rPr lang="zh-CN" altLang="en-US" sz="1200" dirty="0"/>
              <a:t>处理的地</a:t>
            </a:r>
            <a:r>
              <a:rPr lang="zh-CN" altLang="en-US" sz="1200" dirty="0" smtClean="0"/>
              <a:t>方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zh-CN" altLang="en-US" sz="1200" dirty="0"/>
              <a:t>外</a:t>
            </a:r>
            <a:r>
              <a:rPr lang="zh-CN" altLang="en-US" sz="1200" dirty="0" smtClean="0"/>
              <a:t>部螺旋构造，</a:t>
            </a:r>
            <a:r>
              <a:rPr lang="zh-CN" altLang="en-US" sz="1200" dirty="0"/>
              <a:t>可增大</a:t>
            </a:r>
            <a:r>
              <a:rPr lang="en-US" altLang="zh-CN" sz="1200" dirty="0"/>
              <a:t>Wet</a:t>
            </a:r>
            <a:r>
              <a:rPr lang="zh-CN" altLang="en-US" sz="1200" dirty="0"/>
              <a:t>处理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1770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(1)-2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Y-Reactor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823E581-EBE4-451B-A7B1-3370C9BE1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6207" y="1005375"/>
            <a:ext cx="4007428" cy="3314267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8D13FB8A-14FB-FED8-01AC-3F1F5E68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7321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793286" y="1090802"/>
            <a:ext cx="405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 smtClean="0">
                <a:latin typeface="+mj-ea"/>
                <a:ea typeface="+mj-ea"/>
              </a:rPr>
              <a:t>在反应器上端斜线方向供应循环水的软管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 smtClean="0"/>
              <a:t>在</a:t>
            </a:r>
            <a:r>
              <a:rPr lang="en-US" altLang="zh-CN" sz="1200" dirty="0"/>
              <a:t>Y</a:t>
            </a:r>
            <a:r>
              <a:rPr lang="zh-CN" altLang="en-US" sz="1200" dirty="0"/>
              <a:t>反应器表面旋转形</a:t>
            </a:r>
            <a:r>
              <a:rPr lang="zh-CN" altLang="en-US" sz="1200" dirty="0" smtClean="0"/>
              <a:t>成水幕，冷</a:t>
            </a:r>
            <a:r>
              <a:rPr lang="zh-CN" altLang="en-US" sz="1200" dirty="0"/>
              <a:t>却及防止</a:t>
            </a:r>
            <a:r>
              <a:rPr lang="en-US" altLang="zh-CN" sz="1200" dirty="0"/>
              <a:t>Powder</a:t>
            </a:r>
            <a:r>
              <a:rPr lang="zh-CN" altLang="en-US" sz="1200" dirty="0"/>
              <a:t>堆</a:t>
            </a:r>
            <a:r>
              <a:rPr lang="zh-CN" altLang="en-US" sz="1200" dirty="0" smtClean="0"/>
              <a:t>积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 </a:t>
            </a:r>
            <a:r>
              <a:rPr lang="zh-CN" altLang="en-US" sz="1200" dirty="0" smtClean="0"/>
              <a:t>功能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Swirl Guide : </a:t>
            </a:r>
            <a:r>
              <a:rPr lang="zh-CN" altLang="en-US" sz="1200" dirty="0" smtClean="0">
                <a:latin typeface="+mj-ea"/>
                <a:ea typeface="+mj-ea"/>
              </a:rPr>
              <a:t>防止水滴飞溅到燃烧器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1769" y="625912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Swirl </a:t>
            </a:r>
            <a:r>
              <a:rPr lang="en-US" altLang="ko-KR" sz="1600" b="1" dirty="0" smtClean="0">
                <a:latin typeface="+mj-ea"/>
                <a:ea typeface="+mj-ea"/>
              </a:rPr>
              <a:t>Water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CFB97BF-CAF5-4BA2-8DB2-62B0D1349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8" y="2554108"/>
            <a:ext cx="3060803" cy="215091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2D0D4B0F-D778-76FE-B594-168A62F18E93}"/>
              </a:ext>
            </a:extLst>
          </p:cNvPr>
          <p:cNvGrpSpPr/>
          <p:nvPr/>
        </p:nvGrpSpPr>
        <p:grpSpPr>
          <a:xfrm>
            <a:off x="697707" y="701417"/>
            <a:ext cx="5077164" cy="4013878"/>
            <a:chOff x="926307" y="522495"/>
            <a:chExt cx="5077164" cy="4415266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CE1AAF2B-39E0-45A1-B1E0-4D2B1F44D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90" r="24080"/>
            <a:stretch/>
          </p:blipFill>
          <p:spPr>
            <a:xfrm>
              <a:off x="926307" y="522495"/>
              <a:ext cx="3645694" cy="441526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311F51AA-4C98-4C75-BBBE-E150F6610AD0}"/>
                </a:ext>
              </a:extLst>
            </p:cNvPr>
            <p:cNvSpPr/>
            <p:nvPr/>
          </p:nvSpPr>
          <p:spPr>
            <a:xfrm>
              <a:off x="1190211" y="3468757"/>
              <a:ext cx="521805" cy="7205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2BB7CB9C-055F-4DF9-A1CD-ABC7EC1EBC07}"/>
                </a:ext>
              </a:extLst>
            </p:cNvPr>
            <p:cNvSpPr/>
            <p:nvPr/>
          </p:nvSpPr>
          <p:spPr>
            <a:xfrm>
              <a:off x="3535847" y="636104"/>
              <a:ext cx="586408" cy="54168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="" xmlns:a16="http://schemas.microsoft.com/office/drawing/2014/main" id="{EA3671E1-469C-43BF-BA10-3B2541905932}"/>
                </a:ext>
              </a:extLst>
            </p:cNvPr>
            <p:cNvSpPr/>
            <p:nvPr/>
          </p:nvSpPr>
          <p:spPr>
            <a:xfrm flipH="1">
              <a:off x="3774782" y="1061575"/>
              <a:ext cx="118872" cy="623108"/>
            </a:xfrm>
            <a:prstGeom prst="downArrow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="" xmlns:a16="http://schemas.microsoft.com/office/drawing/2014/main" id="{BE398F44-3C35-4F0D-9186-6289DD2B0B8D}"/>
                </a:ext>
              </a:extLst>
            </p:cNvPr>
            <p:cNvSpPr/>
            <p:nvPr/>
          </p:nvSpPr>
          <p:spPr>
            <a:xfrm rot="10800000">
              <a:off x="1361375" y="2720342"/>
              <a:ext cx="131979" cy="827057"/>
            </a:xfrm>
            <a:prstGeom prst="downArrow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화살표: 왼쪽으로 구부러짐 5">
              <a:extLst>
                <a:ext uri="{FF2B5EF4-FFF2-40B4-BE49-F238E27FC236}">
                  <a16:creationId xmlns="" xmlns:a16="http://schemas.microsoft.com/office/drawing/2014/main" id="{58B2A585-B90D-48D4-865F-A4C20BB7B9BD}"/>
                </a:ext>
              </a:extLst>
            </p:cNvPr>
            <p:cNvSpPr/>
            <p:nvPr/>
          </p:nvSpPr>
          <p:spPr>
            <a:xfrm rot="5750705">
              <a:off x="2258522" y="2148592"/>
              <a:ext cx="677760" cy="1438556"/>
            </a:xfrm>
            <a:prstGeom prst="curvedLeftArrow">
              <a:avLst>
                <a:gd name="adj1" fmla="val 8561"/>
                <a:gd name="adj2" fmla="val 50000"/>
                <a:gd name="adj3" fmla="val 19872"/>
              </a:avLst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7" name="화살표: 왼쪽으로 구부러짐 16">
              <a:extLst>
                <a:ext uri="{FF2B5EF4-FFF2-40B4-BE49-F238E27FC236}">
                  <a16:creationId xmlns="" xmlns:a16="http://schemas.microsoft.com/office/drawing/2014/main" id="{6C50B959-FD7F-42D4-9BBF-B1669A0AA22E}"/>
                </a:ext>
              </a:extLst>
            </p:cNvPr>
            <p:cNvSpPr/>
            <p:nvPr/>
          </p:nvSpPr>
          <p:spPr>
            <a:xfrm rot="17192121">
              <a:off x="2366772" y="946699"/>
              <a:ext cx="811654" cy="1907334"/>
            </a:xfrm>
            <a:prstGeom prst="curvedLeftArrow">
              <a:avLst>
                <a:gd name="adj1" fmla="val 8561"/>
                <a:gd name="adj2" fmla="val 50000"/>
                <a:gd name="adj3" fmla="val 19872"/>
              </a:avLst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8" name="화살표: 왼쪽으로 구부러짐 17">
              <a:extLst>
                <a:ext uri="{FF2B5EF4-FFF2-40B4-BE49-F238E27FC236}">
                  <a16:creationId xmlns="" xmlns:a16="http://schemas.microsoft.com/office/drawing/2014/main" id="{CACA2788-F2A8-4599-BD73-115ABA579F1E}"/>
                </a:ext>
              </a:extLst>
            </p:cNvPr>
            <p:cNvSpPr/>
            <p:nvPr/>
          </p:nvSpPr>
          <p:spPr>
            <a:xfrm rot="16401731">
              <a:off x="2342668" y="1669092"/>
              <a:ext cx="502281" cy="1010312"/>
            </a:xfrm>
            <a:prstGeom prst="curvedLeftArrow">
              <a:avLst>
                <a:gd name="adj1" fmla="val 8561"/>
                <a:gd name="adj2" fmla="val 50000"/>
                <a:gd name="adj3" fmla="val 19872"/>
              </a:avLst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D5065DD-0408-49B4-8904-632ACC2B92AC}"/>
                </a:ext>
              </a:extLst>
            </p:cNvPr>
            <p:cNvSpPr txBox="1"/>
            <p:nvPr/>
          </p:nvSpPr>
          <p:spPr>
            <a:xfrm>
              <a:off x="4053923" y="3342843"/>
              <a:ext cx="1187547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  <a:latin typeface="+mj-ea"/>
                  <a:ea typeface="+mj-ea"/>
                </a:rPr>
                <a:t>Swirl Guide</a:t>
              </a:r>
              <a:endParaRPr lang="ko-KR" altLang="en-US" sz="12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="" xmlns:a16="http://schemas.microsoft.com/office/drawing/2014/main" id="{F1757AE5-3614-4584-92BA-F164A92F8F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3076162"/>
              <a:ext cx="407504" cy="2981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2D205FBD-3FBA-4ABC-8671-1982D8EA5077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241470" y="3495193"/>
              <a:ext cx="762001" cy="2219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C54F44E9-C5A7-98EB-B61F-29227D65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5420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782401" y="1103105"/>
            <a:ext cx="417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/>
              <a:t>为提高水处理效率，</a:t>
            </a:r>
            <a:r>
              <a:rPr lang="zh-CN" altLang="en-US" sz="1200" dirty="0" smtClean="0"/>
              <a:t>对</a:t>
            </a:r>
            <a:r>
              <a:rPr lang="en-US" altLang="zh-CN" sz="1200" dirty="0" smtClean="0"/>
              <a:t>CW</a:t>
            </a:r>
            <a:r>
              <a:rPr lang="zh-CN" altLang="en-US" sz="1200" dirty="0"/>
              <a:t>进行微喷</a:t>
            </a:r>
            <a:r>
              <a:rPr lang="zh-CN" altLang="en-US" sz="1200" dirty="0" smtClean="0"/>
              <a:t>，处</a:t>
            </a:r>
            <a:r>
              <a:rPr lang="zh-CN" altLang="en-US" sz="1200" dirty="0"/>
              <a:t>理 </a:t>
            </a:r>
            <a:r>
              <a:rPr lang="en-US" altLang="zh-CN" sz="1200" dirty="0"/>
              <a:t>Waste Gas</a:t>
            </a:r>
            <a:r>
              <a:rPr lang="en-US" altLang="ko-KR" sz="1200" dirty="0" smtClean="0">
                <a:latin typeface="+mj-ea"/>
                <a:ea typeface="+mj-ea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 smtClean="0">
                <a:latin typeface="+mj-ea"/>
                <a:ea typeface="+mj-ea"/>
              </a:rPr>
              <a:t>在</a:t>
            </a:r>
            <a:r>
              <a:rPr lang="zh-CN" altLang="en-US" sz="1200" dirty="0">
                <a:latin typeface="+mj-ea"/>
                <a:ea typeface="+mj-ea"/>
              </a:rPr>
              <a:t>二流体内部混合</a:t>
            </a:r>
            <a:r>
              <a:rPr lang="en-US" altLang="zh-CN" sz="1200" dirty="0">
                <a:latin typeface="+mj-ea"/>
                <a:ea typeface="+mj-ea"/>
              </a:rPr>
              <a:t>CW</a:t>
            </a:r>
            <a:r>
              <a:rPr lang="zh-CN" altLang="en-US" sz="1200" dirty="0">
                <a:latin typeface="+mj-ea"/>
                <a:ea typeface="+mj-ea"/>
              </a:rPr>
              <a:t>和</a:t>
            </a:r>
            <a:r>
              <a:rPr lang="en-US" altLang="zh-CN" sz="1200" dirty="0">
                <a:latin typeface="+mj-ea"/>
                <a:ea typeface="+mj-ea"/>
              </a:rPr>
              <a:t>Air</a:t>
            </a:r>
            <a:r>
              <a:rPr lang="zh-CN" altLang="en-US" sz="1200" dirty="0" smtClean="0">
                <a:latin typeface="+mj-ea"/>
                <a:ea typeface="+mj-ea"/>
              </a:rPr>
              <a:t>，液</a:t>
            </a:r>
            <a:r>
              <a:rPr lang="zh-CN" altLang="en-US" sz="1200" dirty="0">
                <a:latin typeface="+mj-ea"/>
                <a:ea typeface="+mj-ea"/>
              </a:rPr>
              <a:t>体喷射</a:t>
            </a:r>
            <a:r>
              <a:rPr lang="zh-CN" altLang="en-US" sz="1200" dirty="0" smtClean="0">
                <a:latin typeface="+mj-ea"/>
                <a:ea typeface="+mj-ea"/>
              </a:rPr>
              <a:t>法</a:t>
            </a:r>
            <a:endParaRPr lang="en-US" altLang="zh-CN" sz="1200" dirty="0" smtClean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zh-CN" altLang="en-US" sz="1200" dirty="0">
                <a:latin typeface="+mj-ea"/>
                <a:ea typeface="+mj-ea"/>
              </a:rPr>
              <a:t>喷水的速度超级慢和细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6328" y="598696"/>
            <a:ext cx="3444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Atomizing </a:t>
            </a:r>
            <a:r>
              <a:rPr lang="en-US" altLang="ko-KR" sz="1600" b="1" dirty="0" smtClean="0">
                <a:latin typeface="+mj-ea"/>
                <a:ea typeface="+mj-ea"/>
              </a:rPr>
              <a:t>Nozzle(</a:t>
            </a:r>
            <a:r>
              <a:rPr lang="zh-CN" altLang="en-US" sz="1600" b="1" dirty="0" smtClean="0">
                <a:latin typeface="+mj-ea"/>
                <a:ea typeface="+mj-ea"/>
              </a:rPr>
              <a:t>二流体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BE5BC78-5DB1-4C8A-9B06-671346D0A0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r="20346"/>
          <a:stretch/>
        </p:blipFill>
        <p:spPr>
          <a:xfrm>
            <a:off x="5265813" y="2668204"/>
            <a:ext cx="2789605" cy="19553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49273C7-1F9F-710D-E8F6-4E64803E792E}"/>
              </a:ext>
            </a:extLst>
          </p:cNvPr>
          <p:cNvGrpSpPr/>
          <p:nvPr/>
        </p:nvGrpSpPr>
        <p:grpSpPr>
          <a:xfrm>
            <a:off x="839243" y="665529"/>
            <a:ext cx="5998658" cy="4016954"/>
            <a:chOff x="926306" y="519113"/>
            <a:chExt cx="6598523" cy="4418649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11C29BBF-89AF-47BC-B3D1-3B981FB5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07" y="519113"/>
              <a:ext cx="3645694" cy="20526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A0E9D30E-4161-4CAA-A823-CCDA1E985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36827" y="2943203"/>
              <a:ext cx="2284038" cy="170507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A64A947B-BAD2-493A-B775-A9E64280E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r="6123"/>
            <a:stretch/>
          </p:blipFill>
          <p:spPr>
            <a:xfrm>
              <a:off x="2690025" y="2653723"/>
              <a:ext cx="1881975" cy="228403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97ED565-6B02-4C2F-87EB-F46BC4C227C2}"/>
                </a:ext>
              </a:extLst>
            </p:cNvPr>
            <p:cNvSpPr txBox="1"/>
            <p:nvPr/>
          </p:nvSpPr>
          <p:spPr>
            <a:xfrm>
              <a:off x="2403839" y="999230"/>
              <a:ext cx="7986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rPr>
                <a:t>전면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E3501AC7-7966-423E-806D-DDD665968CB4}"/>
                </a:ext>
              </a:extLst>
            </p:cNvPr>
            <p:cNvSpPr txBox="1"/>
            <p:nvPr/>
          </p:nvSpPr>
          <p:spPr>
            <a:xfrm>
              <a:off x="926307" y="2987057"/>
              <a:ext cx="7986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rPr>
                <a:t>후면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7B797058-B363-48FC-9D1C-97D18DFB2A2F}"/>
                </a:ext>
              </a:extLst>
            </p:cNvPr>
            <p:cNvSpPr txBox="1"/>
            <p:nvPr/>
          </p:nvSpPr>
          <p:spPr>
            <a:xfrm>
              <a:off x="3323557" y="2823061"/>
              <a:ext cx="7986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err="1">
                  <a:solidFill>
                    <a:srgbClr val="FF0000"/>
                  </a:solidFill>
                  <a:latin typeface="+mj-ea"/>
                  <a:ea typeface="+mj-ea"/>
                </a:rPr>
                <a:t>좌측면</a:t>
              </a:r>
              <a:endParaRPr lang="ko-KR" altLang="en-US" sz="9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BEE8291C-8E4E-4A18-8D42-59D7DD05AF23}"/>
                </a:ext>
              </a:extLst>
            </p:cNvPr>
            <p:cNvSpPr/>
            <p:nvPr/>
          </p:nvSpPr>
          <p:spPr>
            <a:xfrm>
              <a:off x="1142999" y="905305"/>
              <a:ext cx="1056033" cy="7205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F4F220AB-C5A1-4C4F-8801-546BE5D08B71}"/>
                </a:ext>
              </a:extLst>
            </p:cNvPr>
            <p:cNvSpPr/>
            <p:nvPr/>
          </p:nvSpPr>
          <p:spPr>
            <a:xfrm>
              <a:off x="1387750" y="3345697"/>
              <a:ext cx="647288" cy="159206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E8353139-32BC-4079-8152-0228048BBEAC}"/>
                </a:ext>
              </a:extLst>
            </p:cNvPr>
            <p:cNvSpPr/>
            <p:nvPr/>
          </p:nvSpPr>
          <p:spPr>
            <a:xfrm>
              <a:off x="2748688" y="3423562"/>
              <a:ext cx="1279145" cy="7205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72036D44-70D4-4963-BE65-7DFDB46ECF6A}"/>
                </a:ext>
              </a:extLst>
            </p:cNvPr>
            <p:cNvSpPr/>
            <p:nvPr/>
          </p:nvSpPr>
          <p:spPr>
            <a:xfrm>
              <a:off x="3277428" y="1346025"/>
              <a:ext cx="1118153" cy="12257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F15D74B7-BACD-431C-BBD0-A12DAC455BB5}"/>
                </a:ext>
              </a:extLst>
            </p:cNvPr>
            <p:cNvCxnSpPr>
              <a:cxnSpLocks/>
            </p:cNvCxnSpPr>
            <p:nvPr/>
          </p:nvCxnSpPr>
          <p:spPr>
            <a:xfrm>
              <a:off x="6483302" y="3406119"/>
              <a:ext cx="327992" cy="833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1442D8FC-7538-40DF-96A5-25293B507C9A}"/>
                </a:ext>
              </a:extLst>
            </p:cNvPr>
            <p:cNvCxnSpPr>
              <a:cxnSpLocks/>
            </p:cNvCxnSpPr>
            <p:nvPr/>
          </p:nvCxnSpPr>
          <p:spPr>
            <a:xfrm>
              <a:off x="7304173" y="3076616"/>
              <a:ext cx="220656" cy="601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2684D91E-69A7-6E7E-406D-CF3E2A66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0175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3BA39A-61E5-4926-8FEB-4EA672081F9B}"/>
              </a:ext>
            </a:extLst>
          </p:cNvPr>
          <p:cNvSpPr txBox="1"/>
          <p:nvPr/>
        </p:nvSpPr>
        <p:spPr>
          <a:xfrm>
            <a:off x="4842274" y="1022546"/>
            <a:ext cx="3664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zh-CN" altLang="en-US" sz="1200" dirty="0">
                <a:latin typeface="+mj-ea"/>
                <a:ea typeface="+mj-ea"/>
              </a:rPr>
              <a:t>在燃烧处理的气体喷循环水 （</a:t>
            </a:r>
            <a:r>
              <a:rPr lang="zh-CN" altLang="en-US" sz="1200" dirty="0" smtClean="0">
                <a:latin typeface="+mj-ea"/>
                <a:ea typeface="+mj-ea"/>
              </a:rPr>
              <a:t>水处理目的）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en-US" altLang="ko-KR" sz="1200" dirty="0" err="1">
                <a:latin typeface="+mj-ea"/>
                <a:ea typeface="+mj-ea"/>
              </a:rPr>
              <a:t>Fullcone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Nozzle</a:t>
            </a:r>
            <a:r>
              <a:rPr lang="zh-CN" altLang="en-US" sz="1200" dirty="0" smtClean="0">
                <a:latin typeface="+mj-ea"/>
                <a:ea typeface="+mj-ea"/>
              </a:rPr>
              <a:t>（喷嘴）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: </a:t>
            </a:r>
            <a:r>
              <a:rPr lang="zh-CN" altLang="en-US" sz="1200" dirty="0"/>
              <a:t>圆形喷射形</a:t>
            </a:r>
            <a:r>
              <a:rPr lang="zh-CN" altLang="en-US" sz="1200" dirty="0" smtClean="0"/>
              <a:t>态，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    Wet-Chamber</a:t>
            </a:r>
            <a:r>
              <a:rPr lang="zh-CN" altLang="en-US" sz="1200" dirty="0" smtClean="0"/>
              <a:t>内部</a:t>
            </a:r>
            <a:r>
              <a:rPr lang="ko-KR" altLang="en-US" sz="1200" dirty="0" err="1" smtClean="0"/>
              <a:t>良好的流量</a:t>
            </a:r>
            <a:r>
              <a:rPr lang="zh-CN" altLang="en-US" sz="1200" dirty="0" smtClean="0"/>
              <a:t>喷循环水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7213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Wet Nozzle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499E264-96D4-4311-B7F0-6A07FB9A7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85" y="2693245"/>
            <a:ext cx="2875697" cy="198976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CF22B956-AD4C-4FAB-BDD1-33E86E1C6366}"/>
              </a:ext>
            </a:extLst>
          </p:cNvPr>
          <p:cNvCxnSpPr>
            <a:cxnSpLocks/>
          </p:cNvCxnSpPr>
          <p:nvPr/>
        </p:nvCxnSpPr>
        <p:spPr>
          <a:xfrm>
            <a:off x="5904911" y="3606482"/>
            <a:ext cx="327992" cy="833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0DC5835F-92E1-4747-A4B8-153E3EE0F636}"/>
              </a:ext>
            </a:extLst>
          </p:cNvPr>
          <p:cNvCxnSpPr>
            <a:cxnSpLocks/>
          </p:cNvCxnSpPr>
          <p:nvPr/>
        </p:nvCxnSpPr>
        <p:spPr>
          <a:xfrm>
            <a:off x="6275071" y="3180382"/>
            <a:ext cx="220656" cy="60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F8D4AA03-F54B-0E73-AE5C-D5EC1BFDED8C}"/>
              </a:ext>
            </a:extLst>
          </p:cNvPr>
          <p:cNvGrpSpPr/>
          <p:nvPr/>
        </p:nvGrpSpPr>
        <p:grpSpPr>
          <a:xfrm>
            <a:off x="806561" y="694825"/>
            <a:ext cx="3319122" cy="3939986"/>
            <a:chOff x="926307" y="522496"/>
            <a:chExt cx="3645694" cy="4415264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36B889D2-4482-4A9B-BBFE-AB0E6AE32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817" y="522496"/>
              <a:ext cx="3632183" cy="25214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756106E6-2E93-4E14-AB7E-AF628ACE6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24" b="5274"/>
            <a:stretch/>
          </p:blipFill>
          <p:spPr>
            <a:xfrm>
              <a:off x="926307" y="3129282"/>
              <a:ext cx="3645694" cy="180847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2FD6A6FD-93C0-4C15-BD58-808CDC0CA84F}"/>
                </a:ext>
              </a:extLst>
            </p:cNvPr>
            <p:cNvSpPr/>
            <p:nvPr/>
          </p:nvSpPr>
          <p:spPr>
            <a:xfrm>
              <a:off x="1142999" y="620793"/>
              <a:ext cx="1130577" cy="100509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8F8B370B-845A-4906-91AF-85EAE39D3542}"/>
                </a:ext>
              </a:extLst>
            </p:cNvPr>
            <p:cNvSpPr/>
            <p:nvPr/>
          </p:nvSpPr>
          <p:spPr>
            <a:xfrm>
              <a:off x="3752021" y="3312936"/>
              <a:ext cx="658469" cy="64283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225D44C5-A18B-4C96-BDF5-D4315F70330F}"/>
                </a:ext>
              </a:extLst>
            </p:cNvPr>
            <p:cNvSpPr/>
            <p:nvPr/>
          </p:nvSpPr>
          <p:spPr>
            <a:xfrm>
              <a:off x="1239907" y="3312936"/>
              <a:ext cx="606290" cy="5811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2972262F-6095-4A95-8251-999C27EFBABA}"/>
                </a:ext>
              </a:extLst>
            </p:cNvPr>
            <p:cNvSpPr/>
            <p:nvPr/>
          </p:nvSpPr>
          <p:spPr>
            <a:xfrm>
              <a:off x="3319669" y="1943945"/>
              <a:ext cx="1170334" cy="8539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501F0967-4404-4EE7-B2C2-56B82784E93F}"/>
                </a:ext>
              </a:extLst>
            </p:cNvPr>
            <p:cNvSpPr txBox="1"/>
            <p:nvPr/>
          </p:nvSpPr>
          <p:spPr>
            <a:xfrm>
              <a:off x="2349804" y="3383531"/>
              <a:ext cx="798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err="1">
                  <a:solidFill>
                    <a:srgbClr val="FF0000"/>
                  </a:solidFill>
                  <a:latin typeface="+mj-ea"/>
                  <a:ea typeface="+mj-ea"/>
                </a:rPr>
                <a:t>Fullcone</a:t>
              </a:r>
              <a:r>
                <a: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FF0000"/>
                  </a:solidFill>
                  <a:latin typeface="+mj-ea"/>
                  <a:ea typeface="+mj-ea"/>
                </a:rPr>
                <a:t>Nozzle</a:t>
              </a:r>
              <a:endParaRPr lang="ko-KR" altLang="en-US" sz="9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82372E6C-0128-FF98-81BB-1F4197FB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520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7A03EB66-366D-858A-ED17-BD2E4E85CE64}"/>
              </a:ext>
            </a:extLst>
          </p:cNvPr>
          <p:cNvGrpSpPr/>
          <p:nvPr/>
        </p:nvGrpSpPr>
        <p:grpSpPr>
          <a:xfrm>
            <a:off x="1453701" y="1076693"/>
            <a:ext cx="6364491" cy="3628298"/>
            <a:chOff x="1470030" y="988894"/>
            <a:chExt cx="6364491" cy="3901160"/>
          </a:xfrm>
        </p:grpSpPr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BA66F230-ABD9-408B-808E-9305EE4A024D}"/>
                </a:ext>
              </a:extLst>
            </p:cNvPr>
            <p:cNvGrpSpPr/>
            <p:nvPr/>
          </p:nvGrpSpPr>
          <p:grpSpPr>
            <a:xfrm>
              <a:off x="5016778" y="988894"/>
              <a:ext cx="2817743" cy="3901160"/>
              <a:chOff x="934916" y="845851"/>
              <a:chExt cx="4476781" cy="5775087"/>
            </a:xfrm>
          </p:grpSpPr>
          <p:pic>
            <p:nvPicPr>
              <p:cNvPr id="10" name="그림 9" descr="KakaoTalk_20180716_162358371.jpg">
                <a:extLst>
                  <a:ext uri="{FF2B5EF4-FFF2-40B4-BE49-F238E27FC236}">
                    <a16:creationId xmlns="" xmlns:a16="http://schemas.microsoft.com/office/drawing/2014/main" id="{8F2F69E4-881D-40C0-A8C5-999A53831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l="6667" r="24444"/>
              <a:stretch>
                <a:fillRect/>
              </a:stretch>
            </p:blipFill>
            <p:spPr>
              <a:xfrm>
                <a:off x="934916" y="1220195"/>
                <a:ext cx="4476781" cy="5400743"/>
              </a:xfrm>
              <a:prstGeom prst="rect">
                <a:avLst/>
              </a:prstGeom>
            </p:spPr>
          </p:pic>
          <p:sp>
            <p:nvSpPr>
              <p:cNvPr id="11" name="위쪽 화살표 8">
                <a:extLst>
                  <a:ext uri="{FF2B5EF4-FFF2-40B4-BE49-F238E27FC236}">
                    <a16:creationId xmlns="" xmlns:a16="http://schemas.microsoft.com/office/drawing/2014/main" id="{0D53BC88-5328-4DB8-8A5A-0B83AD8A39A1}"/>
                  </a:ext>
                </a:extLst>
              </p:cNvPr>
              <p:cNvSpPr/>
              <p:nvPr/>
            </p:nvSpPr>
            <p:spPr>
              <a:xfrm>
                <a:off x="4261512" y="2888540"/>
                <a:ext cx="238864" cy="340003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위쪽 화살표 10">
                <a:extLst>
                  <a:ext uri="{FF2B5EF4-FFF2-40B4-BE49-F238E27FC236}">
                    <a16:creationId xmlns="" xmlns:a16="http://schemas.microsoft.com/office/drawing/2014/main" id="{783F02FF-19B1-4C6B-B246-9E6C00285DD5}"/>
                  </a:ext>
                </a:extLst>
              </p:cNvPr>
              <p:cNvSpPr/>
              <p:nvPr/>
            </p:nvSpPr>
            <p:spPr>
              <a:xfrm>
                <a:off x="4261512" y="3464108"/>
                <a:ext cx="238864" cy="340003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위쪽 화살표 11">
                <a:extLst>
                  <a:ext uri="{FF2B5EF4-FFF2-40B4-BE49-F238E27FC236}">
                    <a16:creationId xmlns="" xmlns:a16="http://schemas.microsoft.com/office/drawing/2014/main" id="{1C551ECB-B309-4B53-AF00-926881B05FAA}"/>
                  </a:ext>
                </a:extLst>
              </p:cNvPr>
              <p:cNvSpPr/>
              <p:nvPr/>
            </p:nvSpPr>
            <p:spPr>
              <a:xfrm>
                <a:off x="4261512" y="2385048"/>
                <a:ext cx="238864" cy="340003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위쪽 화살표 12">
                <a:extLst>
                  <a:ext uri="{FF2B5EF4-FFF2-40B4-BE49-F238E27FC236}">
                    <a16:creationId xmlns="" xmlns:a16="http://schemas.microsoft.com/office/drawing/2014/main" id="{90365AF4-3B93-4385-B15C-C5E6E1A725F1}"/>
                  </a:ext>
                </a:extLst>
              </p:cNvPr>
              <p:cNvSpPr/>
              <p:nvPr/>
            </p:nvSpPr>
            <p:spPr>
              <a:xfrm>
                <a:off x="4261512" y="1842820"/>
                <a:ext cx="238864" cy="340003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위쪽 화살표 13">
                <a:extLst>
                  <a:ext uri="{FF2B5EF4-FFF2-40B4-BE49-F238E27FC236}">
                    <a16:creationId xmlns="" xmlns:a16="http://schemas.microsoft.com/office/drawing/2014/main" id="{BEE56BEB-A2AB-4EB4-A02D-442E654E7E0B}"/>
                  </a:ext>
                </a:extLst>
              </p:cNvPr>
              <p:cNvSpPr/>
              <p:nvPr/>
            </p:nvSpPr>
            <p:spPr>
              <a:xfrm rot="5400000" flipH="1">
                <a:off x="3637697" y="3551677"/>
                <a:ext cx="170001" cy="477728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아래쪽 화살표 15">
                <a:extLst>
                  <a:ext uri="{FF2B5EF4-FFF2-40B4-BE49-F238E27FC236}">
                    <a16:creationId xmlns="" xmlns:a16="http://schemas.microsoft.com/office/drawing/2014/main" id="{374B4319-8080-4BDB-ACAB-DE6F67AF072E}"/>
                  </a:ext>
                </a:extLst>
              </p:cNvPr>
              <p:cNvSpPr/>
              <p:nvPr/>
            </p:nvSpPr>
            <p:spPr>
              <a:xfrm>
                <a:off x="2477988" y="4772739"/>
                <a:ext cx="142789" cy="37967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7" name="아래쪽 화살표 16">
                <a:extLst>
                  <a:ext uri="{FF2B5EF4-FFF2-40B4-BE49-F238E27FC236}">
                    <a16:creationId xmlns="" xmlns:a16="http://schemas.microsoft.com/office/drawing/2014/main" id="{5AEAE82E-2DD8-4617-A595-7F9D7066EE7A}"/>
                  </a:ext>
                </a:extLst>
              </p:cNvPr>
              <p:cNvSpPr/>
              <p:nvPr/>
            </p:nvSpPr>
            <p:spPr>
              <a:xfrm>
                <a:off x="2477988" y="4142909"/>
                <a:ext cx="142789" cy="37967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아래쪽 화살표 17">
                <a:extLst>
                  <a:ext uri="{FF2B5EF4-FFF2-40B4-BE49-F238E27FC236}">
                    <a16:creationId xmlns="" xmlns:a16="http://schemas.microsoft.com/office/drawing/2014/main" id="{B203B66C-FC39-4EEC-875B-1F2D7116E0E7}"/>
                  </a:ext>
                </a:extLst>
              </p:cNvPr>
              <p:cNvSpPr/>
              <p:nvPr/>
            </p:nvSpPr>
            <p:spPr>
              <a:xfrm>
                <a:off x="2477988" y="3613071"/>
                <a:ext cx="142789" cy="37967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9" name="왼쪽 화살표 20">
                <a:extLst>
                  <a:ext uri="{FF2B5EF4-FFF2-40B4-BE49-F238E27FC236}">
                    <a16:creationId xmlns="" xmlns:a16="http://schemas.microsoft.com/office/drawing/2014/main" id="{067F9856-7893-439D-8957-4893AB88D6CC}"/>
                  </a:ext>
                </a:extLst>
              </p:cNvPr>
              <p:cNvSpPr/>
              <p:nvPr/>
            </p:nvSpPr>
            <p:spPr>
              <a:xfrm rot="16200000">
                <a:off x="2740382" y="2836906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0" name="직사각형 65">
                <a:extLst>
                  <a:ext uri="{FF2B5EF4-FFF2-40B4-BE49-F238E27FC236}">
                    <a16:creationId xmlns="" xmlns:a16="http://schemas.microsoft.com/office/drawing/2014/main" id="{C4258B24-4670-462E-AA23-12A53FA02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567" y="1409313"/>
                <a:ext cx="980036" cy="38727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378">
                  <a:defRPr/>
                </a:pPr>
                <a:r>
                  <a:rPr lang="en-US" altLang="ko-KR" sz="1100" kern="0" dirty="0">
                    <a:solidFill>
                      <a:srgbClr val="C00000"/>
                    </a:solidFill>
                    <a:latin typeface="HY헤드라인M" pitchFamily="18" charset="-127"/>
                    <a:ea typeface="HY헤드라인M" pitchFamily="18" charset="-127"/>
                  </a:rPr>
                  <a:t>Gas In</a:t>
                </a:r>
                <a:endParaRPr lang="ko-KR" altLang="en-US" sz="1100" kern="0" dirty="0">
                  <a:solidFill>
                    <a:srgbClr val="C00000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1" name="직사각형 65">
                <a:extLst>
                  <a:ext uri="{FF2B5EF4-FFF2-40B4-BE49-F238E27FC236}">
                    <a16:creationId xmlns="" xmlns:a16="http://schemas.microsoft.com/office/drawing/2014/main" id="{331B8428-CEE0-4D22-8C42-D25FF29E4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8723" y="845851"/>
                <a:ext cx="1143154" cy="387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378">
                  <a:defRPr/>
                </a:pPr>
                <a:r>
                  <a:rPr lang="en-US" altLang="ko-KR" sz="1100" kern="0" dirty="0">
                    <a:solidFill>
                      <a:srgbClr val="00B050"/>
                    </a:solidFill>
                    <a:latin typeface="HY헤드라인M" pitchFamily="18" charset="-127"/>
                    <a:ea typeface="HY헤드라인M" pitchFamily="18" charset="-127"/>
                  </a:rPr>
                  <a:t>Gas Out</a:t>
                </a:r>
                <a:endParaRPr lang="ko-KR" altLang="en-US" sz="1100" kern="0" dirty="0">
                  <a:solidFill>
                    <a:srgbClr val="00B050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2" name="위쪽 화살표 36">
                <a:extLst>
                  <a:ext uri="{FF2B5EF4-FFF2-40B4-BE49-F238E27FC236}">
                    <a16:creationId xmlns="" xmlns:a16="http://schemas.microsoft.com/office/drawing/2014/main" id="{16870ED5-E834-4E0C-964F-8222827397B3}"/>
                  </a:ext>
                </a:extLst>
              </p:cNvPr>
              <p:cNvSpPr/>
              <p:nvPr/>
            </p:nvSpPr>
            <p:spPr>
              <a:xfrm>
                <a:off x="4261512" y="1324516"/>
                <a:ext cx="238864" cy="340003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왼쪽 화살표 84">
                <a:extLst>
                  <a:ext uri="{FF2B5EF4-FFF2-40B4-BE49-F238E27FC236}">
                    <a16:creationId xmlns="" xmlns:a16="http://schemas.microsoft.com/office/drawing/2014/main" id="{8397DD42-A2A7-4BDE-B0D3-CE832FFB9CB4}"/>
                  </a:ext>
                </a:extLst>
              </p:cNvPr>
              <p:cNvSpPr/>
              <p:nvPr/>
            </p:nvSpPr>
            <p:spPr>
              <a:xfrm rot="16200000">
                <a:off x="2015028" y="2836036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왼쪽 화살표 85">
                <a:extLst>
                  <a:ext uri="{FF2B5EF4-FFF2-40B4-BE49-F238E27FC236}">
                    <a16:creationId xmlns="" xmlns:a16="http://schemas.microsoft.com/office/drawing/2014/main" id="{483E0A87-ECFB-4FF8-AE5D-660FBA242B5A}"/>
                  </a:ext>
                </a:extLst>
              </p:cNvPr>
              <p:cNvSpPr/>
              <p:nvPr/>
            </p:nvSpPr>
            <p:spPr>
              <a:xfrm rot="13744241">
                <a:off x="2105707" y="3322238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5" name="왼쪽 화살표 86">
                <a:extLst>
                  <a:ext uri="{FF2B5EF4-FFF2-40B4-BE49-F238E27FC236}">
                    <a16:creationId xmlns="" xmlns:a16="http://schemas.microsoft.com/office/drawing/2014/main" id="{821A1769-B3E3-4ACF-B53E-0A5E57910CAE}"/>
                  </a:ext>
                </a:extLst>
              </p:cNvPr>
              <p:cNvSpPr/>
              <p:nvPr/>
            </p:nvSpPr>
            <p:spPr>
              <a:xfrm rot="18606974">
                <a:off x="2598938" y="3314318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6" name="위로 구부러진 화살표 3">
                <a:extLst>
                  <a:ext uri="{FF2B5EF4-FFF2-40B4-BE49-F238E27FC236}">
                    <a16:creationId xmlns="" xmlns:a16="http://schemas.microsoft.com/office/drawing/2014/main" id="{158C97ED-595F-4EF7-99D8-DE066EE0C945}"/>
                  </a:ext>
                </a:extLst>
              </p:cNvPr>
              <p:cNvSpPr/>
              <p:nvPr/>
            </p:nvSpPr>
            <p:spPr>
              <a:xfrm>
                <a:off x="2506613" y="5155793"/>
                <a:ext cx="464249" cy="230832"/>
              </a:xfrm>
              <a:prstGeom prst="curvedUp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7" name="아래로 구부러진 화살표 4">
                <a:extLst>
                  <a:ext uri="{FF2B5EF4-FFF2-40B4-BE49-F238E27FC236}">
                    <a16:creationId xmlns="" xmlns:a16="http://schemas.microsoft.com/office/drawing/2014/main" id="{CD80AD7A-3268-48A1-A77A-0BEFB458E927}"/>
                  </a:ext>
                </a:extLst>
              </p:cNvPr>
              <p:cNvSpPr/>
              <p:nvPr/>
            </p:nvSpPr>
            <p:spPr>
              <a:xfrm rot="10800000">
                <a:off x="2091240" y="5173850"/>
                <a:ext cx="494491" cy="222932"/>
              </a:xfrm>
              <a:prstGeom prst="curvedDown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8" name="왼쪽으로 구부러진 화살표 5">
                <a:extLst>
                  <a:ext uri="{FF2B5EF4-FFF2-40B4-BE49-F238E27FC236}">
                    <a16:creationId xmlns="" xmlns:a16="http://schemas.microsoft.com/office/drawing/2014/main" id="{0BADF5FA-5A0E-4629-95CD-FC505CC48A33}"/>
                  </a:ext>
                </a:extLst>
              </p:cNvPr>
              <p:cNvSpPr/>
              <p:nvPr/>
            </p:nvSpPr>
            <p:spPr>
              <a:xfrm rot="10800000">
                <a:off x="1771438" y="4370092"/>
                <a:ext cx="1401871" cy="715201"/>
              </a:xfrm>
              <a:prstGeom prst="curvedLeftArrow">
                <a:avLst>
                  <a:gd name="adj1" fmla="val 8638"/>
                  <a:gd name="adj2" fmla="val 50000"/>
                  <a:gd name="adj3" fmla="val 25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9" name="왼쪽으로 구부러진 화살표 87">
                <a:extLst>
                  <a:ext uri="{FF2B5EF4-FFF2-40B4-BE49-F238E27FC236}">
                    <a16:creationId xmlns="" xmlns:a16="http://schemas.microsoft.com/office/drawing/2014/main" id="{A2E54C5D-BF9A-438E-9221-C5E8B3C1D860}"/>
                  </a:ext>
                </a:extLst>
              </p:cNvPr>
              <p:cNvSpPr/>
              <p:nvPr/>
            </p:nvSpPr>
            <p:spPr>
              <a:xfrm rot="10800000">
                <a:off x="1777053" y="3589229"/>
                <a:ext cx="1401871" cy="786721"/>
              </a:xfrm>
              <a:prstGeom prst="curvedLeftArrow">
                <a:avLst>
                  <a:gd name="adj1" fmla="val 8638"/>
                  <a:gd name="adj2" fmla="val 50000"/>
                  <a:gd name="adj3" fmla="val 25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0" name="왼쪽 화살표 88">
                <a:extLst>
                  <a:ext uri="{FF2B5EF4-FFF2-40B4-BE49-F238E27FC236}">
                    <a16:creationId xmlns="" xmlns:a16="http://schemas.microsoft.com/office/drawing/2014/main" id="{AF5CB76C-0068-4295-9449-C6E6379F8544}"/>
                  </a:ext>
                </a:extLst>
              </p:cNvPr>
              <p:cNvSpPr/>
              <p:nvPr/>
            </p:nvSpPr>
            <p:spPr>
              <a:xfrm rot="16200000">
                <a:off x="1634804" y="2142802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1" name="왼쪽 화살표 89">
                <a:extLst>
                  <a:ext uri="{FF2B5EF4-FFF2-40B4-BE49-F238E27FC236}">
                    <a16:creationId xmlns="" xmlns:a16="http://schemas.microsoft.com/office/drawing/2014/main" id="{A5A7D6B3-7F3F-42FD-977C-49F9F15525FB}"/>
                  </a:ext>
                </a:extLst>
              </p:cNvPr>
              <p:cNvSpPr/>
              <p:nvPr/>
            </p:nvSpPr>
            <p:spPr>
              <a:xfrm rot="16200000">
                <a:off x="3225806" y="2114540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B8FA3F88-2553-4A1A-B8C4-32C2ED55760D}"/>
                </a:ext>
              </a:extLst>
            </p:cNvPr>
            <p:cNvSpPr txBox="1"/>
            <p:nvPr/>
          </p:nvSpPr>
          <p:spPr>
            <a:xfrm>
              <a:off x="1470030" y="1144630"/>
              <a:ext cx="2617439" cy="276999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  <a:cs typeface="Tahoma" panose="020B0604030504040204" pitchFamily="34" charset="0"/>
                </a:rPr>
                <a:t>Process</a:t>
              </a:r>
              <a:r>
                <a:rPr lang="ko-KR" altLang="en-US" sz="1200" b="1" dirty="0">
                  <a:solidFill>
                    <a:srgbClr val="002060"/>
                  </a:solidFill>
                  <a:latin typeface="+mj-ea"/>
                  <a:ea typeface="+mj-ea"/>
                  <a:cs typeface="Tahoma" panose="020B0604030504040204" pitchFamily="34" charset="0"/>
                </a:rPr>
                <a:t> </a:t>
              </a:r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  <a:cs typeface="Tahoma" panose="020B0604030504040204" pitchFamily="34" charset="0"/>
                </a:rPr>
                <a:t>Chamber</a:t>
              </a:r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</a:rPr>
                <a:t> </a:t>
              </a:r>
              <a:endParaRPr lang="ko-KR" altLang="en-US" sz="12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BFFB131D-1B18-4870-A770-A45C100D1EDE}"/>
                </a:ext>
              </a:extLst>
            </p:cNvPr>
            <p:cNvSpPr txBox="1"/>
            <p:nvPr/>
          </p:nvSpPr>
          <p:spPr>
            <a:xfrm>
              <a:off x="1470030" y="1970588"/>
              <a:ext cx="2617439" cy="276999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</a:rPr>
                <a:t>Vacuum Pump </a:t>
              </a:r>
              <a:endParaRPr lang="ko-KR" altLang="en-US" sz="12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82DB6D5-27AA-47B8-A1EB-ACCEBD640AD1}"/>
                </a:ext>
              </a:extLst>
            </p:cNvPr>
            <p:cNvSpPr txBox="1"/>
            <p:nvPr/>
          </p:nvSpPr>
          <p:spPr>
            <a:xfrm>
              <a:off x="1470030" y="2796547"/>
              <a:ext cx="2617439" cy="276999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  <a:cs typeface="Tahoma" panose="020B0604030504040204" pitchFamily="34" charset="0"/>
                </a:rPr>
                <a:t>GAIA Scrubber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endParaRPr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BEB075DB-66F6-468D-BDFE-F9367C3BAA9A}"/>
                </a:ext>
              </a:extLst>
            </p:cNvPr>
            <p:cNvSpPr txBox="1"/>
            <p:nvPr/>
          </p:nvSpPr>
          <p:spPr>
            <a:xfrm>
              <a:off x="1470030" y="3622505"/>
              <a:ext cx="2617439" cy="276999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</a:rPr>
                <a:t>Exhaust Duct</a:t>
              </a:r>
              <a:endParaRPr lang="ko-KR" altLang="en-US" sz="12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93EE8532-669C-437B-918C-08D9FAE9E4B5}"/>
                </a:ext>
              </a:extLst>
            </p:cNvPr>
            <p:cNvSpPr txBox="1"/>
            <p:nvPr/>
          </p:nvSpPr>
          <p:spPr>
            <a:xfrm>
              <a:off x="1470030" y="4448463"/>
              <a:ext cx="2617439" cy="297830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大气排出</a:t>
              </a:r>
              <a:endParaRPr lang="ko-KR" altLang="en-US" sz="12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="" xmlns:a16="http://schemas.microsoft.com/office/drawing/2014/main" id="{823867B8-CD76-4FB0-BA1C-FE597D94CCC9}"/>
                </a:ext>
              </a:extLst>
            </p:cNvPr>
            <p:cNvSpPr/>
            <p:nvPr/>
          </p:nvSpPr>
          <p:spPr>
            <a:xfrm>
              <a:off x="2639448" y="1582768"/>
              <a:ext cx="278606" cy="203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화살표: 아래쪽 47">
              <a:extLst>
                <a:ext uri="{FF2B5EF4-FFF2-40B4-BE49-F238E27FC236}">
                  <a16:creationId xmlns="" xmlns:a16="http://schemas.microsoft.com/office/drawing/2014/main" id="{2948885A-75A1-448C-8BAB-9EBCF87CD942}"/>
                </a:ext>
              </a:extLst>
            </p:cNvPr>
            <p:cNvSpPr/>
            <p:nvPr/>
          </p:nvSpPr>
          <p:spPr>
            <a:xfrm>
              <a:off x="2639448" y="3234685"/>
              <a:ext cx="278606" cy="203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="" xmlns:a16="http://schemas.microsoft.com/office/drawing/2014/main" id="{636D04EE-BF23-462B-BF75-CC33B5633580}"/>
                </a:ext>
              </a:extLst>
            </p:cNvPr>
            <p:cNvSpPr/>
            <p:nvPr/>
          </p:nvSpPr>
          <p:spPr>
            <a:xfrm>
              <a:off x="2639448" y="2408726"/>
              <a:ext cx="278606" cy="203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0" name="화살표: 아래쪽 49">
              <a:extLst>
                <a:ext uri="{FF2B5EF4-FFF2-40B4-BE49-F238E27FC236}">
                  <a16:creationId xmlns="" xmlns:a16="http://schemas.microsoft.com/office/drawing/2014/main" id="{54493C80-17D3-4064-94EB-E9A0312FA1AB}"/>
                </a:ext>
              </a:extLst>
            </p:cNvPr>
            <p:cNvSpPr/>
            <p:nvPr/>
          </p:nvSpPr>
          <p:spPr>
            <a:xfrm>
              <a:off x="2639448" y="4060643"/>
              <a:ext cx="278606" cy="203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="" xmlns:a16="http://schemas.microsoft.com/office/drawing/2014/main" id="{AE0541E2-3654-49EF-BD64-5E1FA78CA9EA}"/>
                </a:ext>
              </a:extLst>
            </p:cNvPr>
            <p:cNvSpPr/>
            <p:nvPr/>
          </p:nvSpPr>
          <p:spPr>
            <a:xfrm>
              <a:off x="4209427" y="2818230"/>
              <a:ext cx="685391" cy="204854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53" name="슬라이드 번호 개체 틀 1">
            <a:extLst>
              <a:ext uri="{FF2B5EF4-FFF2-40B4-BE49-F238E27FC236}">
                <a16:creationId xmlns="" xmlns:a16="http://schemas.microsoft.com/office/drawing/2014/main" id="{C0B2246B-07D0-48A1-90F3-DDDA66B54A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45856"/>
            <a:ext cx="1097756" cy="205979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8389991-2C28-118D-936C-59B4E4E6E144}"/>
              </a:ext>
            </a:extLst>
          </p:cNvPr>
          <p:cNvSpPr txBox="1"/>
          <p:nvPr/>
        </p:nvSpPr>
        <p:spPr>
          <a:xfrm>
            <a:off x="546181" y="621782"/>
            <a:ext cx="64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■ GAIA</a:t>
            </a:r>
            <a:r>
              <a:rPr lang="en-US" altLang="ko-KR" sz="1600" b="1" kern="0" dirty="0">
                <a:latin typeface="+mj-ea"/>
                <a:ea typeface="+mj-ea"/>
                <a:sym typeface="Wingdings" pitchFamily="2" charset="2"/>
              </a:rPr>
              <a:t> Waste Gas Flow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="" xmlns:a16="http://schemas.microsoft.com/office/drawing/2014/main" id="{DCA595C0-B53E-F573-E964-C0DA65A9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概要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9280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57211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Quench </a:t>
            </a:r>
            <a:r>
              <a:rPr lang="en-US" altLang="ko-KR" sz="1600" b="1" dirty="0" smtClean="0">
                <a:latin typeface="+mj-ea"/>
                <a:ea typeface="+mj-ea"/>
              </a:rPr>
              <a:t>Nozzle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66C359-E3C5-4389-98F5-B5D7B466C6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" r="16550" b="28271"/>
          <a:stretch/>
        </p:blipFill>
        <p:spPr>
          <a:xfrm>
            <a:off x="5104561" y="2613982"/>
            <a:ext cx="3068565" cy="21509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9B7F739-6520-4470-8A8A-561A2FABBE52}"/>
              </a:ext>
            </a:extLst>
          </p:cNvPr>
          <p:cNvSpPr txBox="1"/>
          <p:nvPr/>
        </p:nvSpPr>
        <p:spPr>
          <a:xfrm>
            <a:off x="4798730" y="939819"/>
            <a:ext cx="3664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用循环水通过火焰的热气体，喷嘴快速冷却 </a:t>
            </a:r>
            <a:endParaRPr lang="en-US" altLang="zh-CN" sz="1200" kern="1400" dirty="0" smtClean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en-US" altLang="ko-KR" sz="1200" dirty="0" err="1">
                <a:latin typeface="+mj-ea"/>
                <a:ea typeface="+mj-ea"/>
              </a:rPr>
              <a:t>Fullcone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Nozzle</a:t>
            </a:r>
            <a:r>
              <a:rPr lang="zh-CN" altLang="en-US" sz="1200" dirty="0" smtClean="0">
                <a:latin typeface="+mj-ea"/>
                <a:ea typeface="+mj-ea"/>
              </a:rPr>
              <a:t>（喷嘴）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en-US" altLang="ko-KR" sz="1200" dirty="0" smtClean="0">
                <a:latin typeface="+mj-ea"/>
                <a:ea typeface="+mj-ea"/>
              </a:rPr>
              <a:t>:</a:t>
            </a:r>
            <a:r>
              <a:rPr lang="zh-CN" altLang="en-US" sz="1200" dirty="0"/>
              <a:t>圆形喷射形态，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       Wet-Chamber</a:t>
            </a:r>
            <a:r>
              <a:rPr lang="zh-CN" altLang="en-US" sz="1200" dirty="0"/>
              <a:t>内部</a:t>
            </a:r>
            <a:r>
              <a:rPr lang="ko-KR" altLang="en-US" sz="1200" dirty="0" err="1"/>
              <a:t>良好的流量</a:t>
            </a:r>
            <a:r>
              <a:rPr lang="zh-CN" altLang="en-US" sz="1200" dirty="0"/>
              <a:t>喷喷循环水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76C1B95-8E12-4AA6-A66A-5BDB44DDA0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2" t="17858" r="4348"/>
          <a:stretch/>
        </p:blipFill>
        <p:spPr>
          <a:xfrm>
            <a:off x="823636" y="2659013"/>
            <a:ext cx="3314267" cy="2073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42B76BB-B18F-4B1A-B600-2DDC45E27A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2" b="15930"/>
          <a:stretch/>
        </p:blipFill>
        <p:spPr>
          <a:xfrm>
            <a:off x="823636" y="618124"/>
            <a:ext cx="3314267" cy="186295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F0023F0-CC32-4BFE-8F19-DBF28AAA8C7C}"/>
              </a:ext>
            </a:extLst>
          </p:cNvPr>
          <p:cNvSpPr/>
          <p:nvPr/>
        </p:nvSpPr>
        <p:spPr>
          <a:xfrm>
            <a:off x="3548859" y="2760505"/>
            <a:ext cx="581439" cy="3462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0A14FEF-1ED4-45BD-AD98-CDC199EDA505}"/>
              </a:ext>
            </a:extLst>
          </p:cNvPr>
          <p:cNvSpPr txBox="1"/>
          <p:nvPr/>
        </p:nvSpPr>
        <p:spPr>
          <a:xfrm>
            <a:off x="2364712" y="2896514"/>
            <a:ext cx="79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FF0000"/>
                </a:solidFill>
                <a:latin typeface="+mj-ea"/>
                <a:ea typeface="+mj-ea"/>
              </a:rPr>
              <a:t>Fullcone</a:t>
            </a:r>
            <a:r>
              <a:rPr lang="ko-KR" altLang="en-US" sz="9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latin typeface="+mj-ea"/>
                <a:ea typeface="+mj-ea"/>
              </a:rPr>
              <a:t>Nozzle</a:t>
            </a:r>
            <a:endParaRPr lang="ko-KR" altLang="en-US" sz="9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8C5304A9-7D3E-45AD-BCB8-441FF4B01153}"/>
              </a:ext>
            </a:extLst>
          </p:cNvPr>
          <p:cNvSpPr/>
          <p:nvPr/>
        </p:nvSpPr>
        <p:spPr>
          <a:xfrm>
            <a:off x="880094" y="2769903"/>
            <a:ext cx="581439" cy="4728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0178580-C21E-4340-93B5-2BE8358B76B9}"/>
              </a:ext>
            </a:extLst>
          </p:cNvPr>
          <p:cNvSpPr/>
          <p:nvPr/>
        </p:nvSpPr>
        <p:spPr>
          <a:xfrm>
            <a:off x="2279382" y="3747891"/>
            <a:ext cx="392597" cy="5068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9B8DDC4-11C6-4362-8474-C481851C12A3}"/>
              </a:ext>
            </a:extLst>
          </p:cNvPr>
          <p:cNvSpPr/>
          <p:nvPr/>
        </p:nvSpPr>
        <p:spPr>
          <a:xfrm>
            <a:off x="2677068" y="1228279"/>
            <a:ext cx="1078397" cy="944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EC3D875-DA31-477C-A65A-55DBA2939261}"/>
              </a:ext>
            </a:extLst>
          </p:cNvPr>
          <p:cNvSpPr/>
          <p:nvPr/>
        </p:nvSpPr>
        <p:spPr>
          <a:xfrm>
            <a:off x="1419284" y="678021"/>
            <a:ext cx="472109" cy="5721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18E5A706-328C-4B29-9A5B-E3FC87FFAF72}"/>
              </a:ext>
            </a:extLst>
          </p:cNvPr>
          <p:cNvSpPr/>
          <p:nvPr/>
        </p:nvSpPr>
        <p:spPr>
          <a:xfrm>
            <a:off x="5036893" y="3652391"/>
            <a:ext cx="3135795" cy="5963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BA6D186B-7453-D9F2-28C2-3561EC03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773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2274" y="1287628"/>
            <a:ext cx="4050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Quench</a:t>
            </a:r>
            <a:r>
              <a:rPr lang="ko-KR" altLang="en-US" sz="1200" kern="1400" dirty="0" err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冷却效果不正常时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Wet-Chamber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表面的</a:t>
            </a:r>
          </a:p>
          <a:p>
            <a:pPr>
              <a:lnSpc>
                <a:spcPct val="150000"/>
              </a:lnSpc>
            </a:pP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  温度感知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Sensor</a:t>
            </a:r>
          </a:p>
          <a:p>
            <a:pPr>
              <a:lnSpc>
                <a:spcPct val="150000"/>
              </a:lnSpc>
            </a:pP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- 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上</a:t>
            </a:r>
            <a:r>
              <a:rPr lang="zh-CN" altLang="en-US" sz="1200" kern="1400" dirty="0" smtClean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升</a:t>
            </a:r>
            <a:r>
              <a:rPr lang="en-US" altLang="zh-CN" sz="1200" kern="1400" dirty="0" smtClean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7</a:t>
            </a:r>
            <a:r>
              <a:rPr lang="en-US" altLang="ko-KR" sz="1200" kern="1400" dirty="0" smtClean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0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℃</a:t>
            </a:r>
            <a:r>
              <a:rPr lang="zh-CN" altLang="en-US" sz="1200" kern="1400" dirty="0">
                <a:solidFill>
                  <a:srgbClr val="000000"/>
                </a:solidFill>
                <a:latin typeface="+mj-ea"/>
                <a:cs typeface="Arial" panose="020B0604020202020204" pitchFamily="34" charset="0"/>
              </a:rPr>
              <a:t>以上时分离接点</a:t>
            </a:r>
            <a:endParaRPr lang="en-US" altLang="ko-KR" sz="1200" dirty="0"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1770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(6)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Reactor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Temp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Switch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温度</a:t>
            </a:r>
            <a:r>
              <a:rPr lang="en-US" altLang="zh-CN" sz="1600" b="1" dirty="0" smtClean="0">
                <a:latin typeface="+mj-ea"/>
                <a:ea typeface="+mj-ea"/>
              </a:rPr>
              <a:t>Switch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C3D0EE4-9A59-4223-9EDA-C656F5FE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871" y="1018565"/>
            <a:ext cx="4013878" cy="33142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DE97189-8752-4783-9AD6-25F0DFA64C87}"/>
              </a:ext>
            </a:extLst>
          </p:cNvPr>
          <p:cNvSpPr/>
          <p:nvPr/>
        </p:nvSpPr>
        <p:spPr>
          <a:xfrm>
            <a:off x="1933666" y="826986"/>
            <a:ext cx="796634" cy="38116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2FFF718-F28C-4800-9F1C-442FCDEA9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6201" y="2561882"/>
            <a:ext cx="3068565" cy="214312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BEC09372-C2AF-70F8-8243-AF24402D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2905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490FCFA-A7CF-42F1-8161-D3CEC2A493D5}"/>
              </a:ext>
            </a:extLst>
          </p:cNvPr>
          <p:cNvSpPr txBox="1"/>
          <p:nvPr/>
        </p:nvSpPr>
        <p:spPr>
          <a:xfrm>
            <a:off x="4640886" y="604140"/>
            <a:ext cx="3375422" cy="315471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US" altLang="ko-KR" sz="1600" b="1" dirty="0">
                <a:latin typeface="맑은 고딕"/>
                <a:ea typeface="맑은 고딕"/>
              </a:rPr>
              <a:t>(6)-1</a:t>
            </a:r>
            <a:r>
              <a:rPr lang="ko-KR" altLang="en-US" sz="1600" b="1" dirty="0">
                <a:latin typeface="맑은 고딕"/>
                <a:ea typeface="맑은 고딕"/>
              </a:rPr>
              <a:t> </a:t>
            </a:r>
            <a:r>
              <a:rPr lang="ko-KR" altLang="en-US" sz="1600" b="1" dirty="0" err="1">
                <a:latin typeface="맑은 고딕"/>
                <a:ea typeface="맑은 고딕"/>
              </a:rPr>
              <a:t>Packing</a:t>
            </a:r>
            <a:r>
              <a:rPr lang="en-US" altLang="ko-KR" sz="1600" b="1" dirty="0">
                <a:latin typeface="맑은 고딕"/>
                <a:ea typeface="맑은 고딕"/>
              </a:rPr>
              <a:t> Zone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065CE24-1F72-49D6-B80B-A3493BDD8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228" y="1954281"/>
            <a:ext cx="3209887" cy="21961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592C17F-0389-4CB6-B632-6238457C26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099" y="1954284"/>
            <a:ext cx="3209888" cy="2196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3F7112F-4971-45D8-B245-778C0E05D6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" b="4853"/>
          <a:stretch/>
        </p:blipFill>
        <p:spPr>
          <a:xfrm rot="5400000">
            <a:off x="5444645" y="1990425"/>
            <a:ext cx="3209887" cy="21238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C2DE432-744F-43C5-857F-281D8682817B}"/>
              </a:ext>
            </a:extLst>
          </p:cNvPr>
          <p:cNvSpPr txBox="1"/>
          <p:nvPr/>
        </p:nvSpPr>
        <p:spPr>
          <a:xfrm>
            <a:off x="1583389" y="1062744"/>
            <a:ext cx="1220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 smtClean="0">
                <a:latin typeface="+mj-ea"/>
                <a:ea typeface="+mj-ea"/>
              </a:rPr>
              <a:t>上部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4C78F24-1EA9-4879-AB29-33A1ABB71357}"/>
              </a:ext>
            </a:extLst>
          </p:cNvPr>
          <p:cNvSpPr txBox="1"/>
          <p:nvPr/>
        </p:nvSpPr>
        <p:spPr>
          <a:xfrm>
            <a:off x="4065945" y="1066484"/>
            <a:ext cx="1220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+mj-ea"/>
                <a:ea typeface="+mj-ea"/>
              </a:rPr>
              <a:t>Packing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324737F-0B6D-4F0A-AAE1-E1A913C735AD}"/>
              </a:ext>
            </a:extLst>
          </p:cNvPr>
          <p:cNvSpPr txBox="1"/>
          <p:nvPr/>
        </p:nvSpPr>
        <p:spPr>
          <a:xfrm>
            <a:off x="6520714" y="1095260"/>
            <a:ext cx="1220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+mj-ea"/>
                <a:ea typeface="+mj-ea"/>
              </a:rPr>
              <a:t>下部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352F8E3C-CAE0-F662-DE0B-ECECBDDB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023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2274" y="1139314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微细</a:t>
            </a:r>
            <a:r>
              <a:rPr lang="zh-CN" altLang="en-US" sz="1200" dirty="0" smtClean="0">
                <a:latin typeface="+mj-ea"/>
                <a:ea typeface="+mj-ea"/>
              </a:rPr>
              <a:t>粉尘</a:t>
            </a:r>
            <a:r>
              <a:rPr lang="ko-KR" altLang="en-US" sz="1200" dirty="0" smtClean="0"/>
              <a:t>凝集效果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-</a:t>
            </a:r>
            <a:r>
              <a:rPr lang="zh-CN" altLang="en-US" sz="1200" dirty="0" smtClean="0">
                <a:latin typeface="+mj-ea"/>
                <a:ea typeface="+mj-ea"/>
              </a:rPr>
              <a:t>在窄的区间内喷快速流速的水</a:t>
            </a:r>
            <a:endParaRPr lang="en-US" altLang="ko-KR" sz="1200" kern="14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1770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(7)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Venturi Nozzle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>
                <a:latin typeface="+mj-ea"/>
                <a:ea typeface="+mj-ea"/>
              </a:rPr>
              <a:t>喷嘴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9FEAF4C-E60F-47F0-A78C-8ED11BBE2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3" y="615643"/>
            <a:ext cx="3331562" cy="1862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D5DA944-0BA8-4CFA-8FC5-D099E59F41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31" y="2575880"/>
            <a:ext cx="3068565" cy="2150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1309A976-8B1A-40BF-922E-128D96EBFB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r="26474"/>
          <a:stretch/>
        </p:blipFill>
        <p:spPr>
          <a:xfrm rot="5400000">
            <a:off x="1423648" y="2000084"/>
            <a:ext cx="2103971" cy="3331562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2E7E59FA-BEF9-6413-80DD-4A739F4A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6422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46328" y="609583"/>
            <a:ext cx="3375422" cy="315471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US" altLang="ko-KR" sz="1600" b="1" dirty="0">
                <a:latin typeface="맑은 고딕"/>
                <a:ea typeface="맑은 고딕"/>
              </a:rPr>
              <a:t>(7)-1</a:t>
            </a:r>
            <a:r>
              <a:rPr lang="ko-KR" altLang="en-US" sz="1600" b="1" dirty="0">
                <a:latin typeface="맑은 고딕"/>
                <a:ea typeface="맑은 고딕"/>
              </a:rPr>
              <a:t> </a:t>
            </a:r>
            <a:r>
              <a:rPr lang="en-US" altLang="ko-KR" sz="1600" b="1" dirty="0" err="1">
                <a:latin typeface="맑은 고딕"/>
                <a:ea typeface="맑은 고딕"/>
              </a:rPr>
              <a:t>Venturi</a:t>
            </a:r>
            <a:r>
              <a:rPr lang="en-US" altLang="ko-KR" sz="1600" b="1" dirty="0">
                <a:latin typeface="맑은 고딕"/>
                <a:ea typeface="맑은 고딕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0D9928C-1EC5-4A7F-A4F1-895F5C2DD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6193" y="2847014"/>
            <a:ext cx="2160444" cy="15320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251D9D1-6BAF-453F-A119-C5906C797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2" y="692746"/>
            <a:ext cx="3314267" cy="4016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6A92BD0-A10F-4D43-9F79-2DF30447D2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41125" y="2852253"/>
            <a:ext cx="2150918" cy="15320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3D319E6-79BA-4F1F-819A-4E734AE630B0}"/>
              </a:ext>
            </a:extLst>
          </p:cNvPr>
          <p:cNvSpPr txBox="1"/>
          <p:nvPr/>
        </p:nvSpPr>
        <p:spPr>
          <a:xfrm>
            <a:off x="4842274" y="1139315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粉尘</a:t>
            </a:r>
            <a:r>
              <a:rPr lang="zh-CN" altLang="en-US" sz="1200" dirty="0" smtClean="0">
                <a:latin typeface="+mj-ea"/>
                <a:ea typeface="+mj-ea"/>
              </a:rPr>
              <a:t>凝集功能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EB7A76EC-7F2D-5329-BDBE-2B4E68AB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9238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1770" y="604140"/>
            <a:ext cx="3375422" cy="315471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US" altLang="ko-KR" sz="1600" b="1" dirty="0">
                <a:latin typeface="맑은 고딕"/>
                <a:ea typeface="맑은 고딕"/>
              </a:rPr>
              <a:t>(7)-2</a:t>
            </a:r>
            <a:r>
              <a:rPr lang="ko-KR" altLang="en-US" sz="1600" b="1" dirty="0">
                <a:latin typeface="맑은 고딕"/>
                <a:ea typeface="맑은 고딕"/>
              </a:rPr>
              <a:t> </a:t>
            </a:r>
            <a:r>
              <a:rPr lang="en-US" altLang="ko-KR" sz="1600" b="1" dirty="0">
                <a:latin typeface="맑은 고딕"/>
                <a:ea typeface="맑은 고딕"/>
              </a:rPr>
              <a:t>Venturi System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AA1D5724-5B71-4A14-9389-3417B76B2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1248"/>
              </p:ext>
            </p:extLst>
          </p:nvPr>
        </p:nvGraphicFramePr>
        <p:xfrm>
          <a:off x="1029723" y="1023256"/>
          <a:ext cx="7080136" cy="3712706"/>
        </p:xfrm>
        <a:graphic>
          <a:graphicData uri="http://schemas.openxmlformats.org/drawingml/2006/table">
            <a:tbl>
              <a:tblPr/>
              <a:tblGrid>
                <a:gridCol w="21654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237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1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2101">
                <a:tc gridSpan="3"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Venturi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원리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64209">
                <a:tc gridSpan="3"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45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11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STEP. 1 Full Jet Nozzle</a:t>
                      </a:r>
                    </a:p>
                  </a:txBody>
                  <a:tcPr marL="27000" marR="27000" marT="20247" marB="20247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STEP. 2 </a:t>
                      </a:r>
                      <a:r>
                        <a:rPr kumimoji="0" lang="en-US" altLang="ko-KR" sz="11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Venturi</a:t>
                      </a:r>
                      <a:endParaRPr kumimoji="0" lang="en-US" altLang="ko-KR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EP.3 Spray Nozzle </a:t>
                      </a:r>
                    </a:p>
                  </a:txBody>
                  <a:tcPr marL="27000" marR="27000" marT="20247" marB="2024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2180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-</a:t>
                      </a: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细粉尘凝集效果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减少压力损失</a:t>
                      </a:r>
                      <a:endParaRPr kumimoji="0" lang="en-US" altLang="zh-CN" sz="800" b="1" dirty="0" smtClean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在窄的区间内喷快速流速的水引起</a:t>
                      </a:r>
                      <a:r>
                        <a:rPr kumimoji="0" lang="en-US" altLang="ko-KR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Ejector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效果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-</a:t>
                      </a: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Powder 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凝集部位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宽的部位移动到窄的部位 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细粉尘凝集效果强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kumimoji="0" lang="ko-KR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通过</a:t>
                      </a:r>
                      <a:r>
                        <a:rPr kumimoji="0" lang="en-US" altLang="ko-KR" sz="800" b="1" dirty="0" err="1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Venturi</a:t>
                      </a:r>
                      <a:r>
                        <a:rPr kumimoji="0" lang="ko-KR" altLang="en-US" sz="800" b="1" dirty="0" err="1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后形成更大的粉尘</a:t>
                      </a:r>
                      <a:endParaRPr kumimoji="0" lang="ko-KR" altLang="en-US" sz="800" b="1" dirty="0" smtClean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发生喷水和粉尘的惯性碰撞</a:t>
                      </a:r>
                      <a:endParaRPr kumimoji="0" lang="en-US" altLang="zh-CN" sz="800" b="1" dirty="0" smtClean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在宽的区间内流速减慢的粉尘的惯性碰撞效果</a:t>
                      </a:r>
                      <a:endParaRPr kumimoji="0" lang="en-US" altLang="zh-CN" sz="800" b="1" dirty="0" smtClean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因惯性碰撞而掉下来的粉尘流入</a:t>
                      </a:r>
                      <a:r>
                        <a:rPr kumimoji="0" lang="en-US" altLang="zh-CN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Tank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里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 : 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流入</a:t>
                      </a:r>
                      <a:r>
                        <a:rPr kumimoji="0" lang="en-US" altLang="zh-CN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Tank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里的粉尘用</a:t>
                      </a:r>
                      <a:r>
                        <a:rPr kumimoji="0" lang="en-US" altLang="zh-CN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HCS</a:t>
                      </a:r>
                      <a:r>
                        <a:rPr kumimoji="0" lang="zh-CN" altLang="en-US" sz="800" b="1" dirty="0" smtClean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处理后排出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" name="그룹 12">
            <a:extLst>
              <a:ext uri="{FF2B5EF4-FFF2-40B4-BE49-F238E27FC236}">
                <a16:creationId xmlns="" xmlns:a16="http://schemas.microsoft.com/office/drawing/2014/main" id="{FFFBA17E-DB57-47AF-94B2-74FDCD2FD100}"/>
              </a:ext>
            </a:extLst>
          </p:cNvPr>
          <p:cNvGrpSpPr>
            <a:grpSpLocks/>
          </p:cNvGrpSpPr>
          <p:nvPr/>
        </p:nvGrpSpPr>
        <p:grpSpPr bwMode="auto">
          <a:xfrm>
            <a:off x="1833421" y="1325135"/>
            <a:ext cx="5386136" cy="1393364"/>
            <a:chOff x="1259632" y="2564904"/>
            <a:chExt cx="6552728" cy="2305040"/>
          </a:xfrm>
        </p:grpSpPr>
        <p:grpSp>
          <p:nvGrpSpPr>
            <p:cNvPr id="21" name="그룹 17">
              <a:extLst>
                <a:ext uri="{FF2B5EF4-FFF2-40B4-BE49-F238E27FC236}">
                  <a16:creationId xmlns="" xmlns:a16="http://schemas.microsoft.com/office/drawing/2014/main" id="{5756D086-121B-4B48-8F15-08D27C4137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9632" y="2564904"/>
              <a:ext cx="6552728" cy="2160240"/>
              <a:chOff x="107504" y="2780928"/>
              <a:chExt cx="5778274" cy="2592288"/>
            </a:xfrm>
          </p:grpSpPr>
          <p:pic>
            <p:nvPicPr>
              <p:cNvPr id="41" name="Picture 2">
                <a:extLst>
                  <a:ext uri="{FF2B5EF4-FFF2-40B4-BE49-F238E27FC236}">
                    <a16:creationId xmlns="" xmlns:a16="http://schemas.microsoft.com/office/drawing/2014/main" id="{C1B11F48-5698-490D-B630-95220A92B5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98" r="3896" b="46838"/>
              <a:stretch>
                <a:fillRect/>
              </a:stretch>
            </p:blipFill>
            <p:spPr bwMode="auto">
              <a:xfrm>
                <a:off x="107504" y="2780928"/>
                <a:ext cx="4464496" cy="259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3">
                <a:extLst>
                  <a:ext uri="{FF2B5EF4-FFF2-40B4-BE49-F238E27FC236}">
                    <a16:creationId xmlns="" xmlns:a16="http://schemas.microsoft.com/office/drawing/2014/main" id="{8F8CC966-377B-4F8E-B727-B39549151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9951" y="3717032"/>
                <a:ext cx="1745827" cy="1584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2" name="직선 연결선 18">
              <a:extLst>
                <a:ext uri="{FF2B5EF4-FFF2-40B4-BE49-F238E27FC236}">
                  <a16:creationId xmlns="" xmlns:a16="http://schemas.microsoft.com/office/drawing/2014/main" id="{D1B7FF03-40A6-4336-BA80-261EEC5AFB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03378" y="3284984"/>
              <a:ext cx="0" cy="720080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직선 연결선 19">
              <a:extLst>
                <a:ext uri="{FF2B5EF4-FFF2-40B4-BE49-F238E27FC236}">
                  <a16:creationId xmlns="" xmlns:a16="http://schemas.microsoft.com/office/drawing/2014/main" id="{B9DA5E6E-4204-4F62-A5A2-9FF667CF5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55468" y="3284984"/>
              <a:ext cx="228803" cy="715724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직선 연결선 20">
              <a:extLst>
                <a:ext uri="{FF2B5EF4-FFF2-40B4-BE49-F238E27FC236}">
                  <a16:creationId xmlns="" xmlns:a16="http://schemas.microsoft.com/office/drawing/2014/main" id="{487FD20C-95DC-4B80-99C6-817BB0BF2F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438401" y="3284984"/>
              <a:ext cx="203244" cy="715724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8EDAD255-7249-42A9-8894-7F353A3113D8}"/>
                </a:ext>
              </a:extLst>
            </p:cNvPr>
            <p:cNvSpPr/>
            <p:nvPr/>
          </p:nvSpPr>
          <p:spPr>
            <a:xfrm>
              <a:off x="6011060" y="3933646"/>
              <a:ext cx="109522" cy="10711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5893B299-F986-4C13-8CEA-CE252E36AE31}"/>
                </a:ext>
              </a:extLst>
            </p:cNvPr>
            <p:cNvSpPr/>
            <p:nvPr/>
          </p:nvSpPr>
          <p:spPr>
            <a:xfrm>
              <a:off x="6083297" y="4221279"/>
              <a:ext cx="109524" cy="1091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DD9B3CF1-F44B-4A5A-9C4D-5587912F405E}"/>
                </a:ext>
              </a:extLst>
            </p:cNvPr>
            <p:cNvSpPr/>
            <p:nvPr/>
          </p:nvSpPr>
          <p:spPr>
            <a:xfrm>
              <a:off x="6227774" y="3933646"/>
              <a:ext cx="109524" cy="10711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DA6BB17-4DBD-4E3D-BC82-796EAE22C9B2}"/>
                </a:ext>
              </a:extLst>
            </p:cNvPr>
            <p:cNvSpPr/>
            <p:nvPr/>
          </p:nvSpPr>
          <p:spPr>
            <a:xfrm>
              <a:off x="3708750" y="4437502"/>
              <a:ext cx="72238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6C524162-C520-4901-A2B9-F605FE967AEA}"/>
                </a:ext>
              </a:extLst>
            </p:cNvPr>
            <p:cNvSpPr/>
            <p:nvPr/>
          </p:nvSpPr>
          <p:spPr>
            <a:xfrm>
              <a:off x="4139850" y="3862233"/>
              <a:ext cx="72239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1AA479CB-F556-49B3-93F8-5CE23322C9FE}"/>
                </a:ext>
              </a:extLst>
            </p:cNvPr>
            <p:cNvSpPr/>
            <p:nvPr/>
          </p:nvSpPr>
          <p:spPr>
            <a:xfrm>
              <a:off x="4067612" y="4437502"/>
              <a:ext cx="72238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02142CB-645C-408E-8F01-E403A68E5006}"/>
                </a:ext>
              </a:extLst>
            </p:cNvPr>
            <p:cNvSpPr/>
            <p:nvPr/>
          </p:nvSpPr>
          <p:spPr>
            <a:xfrm>
              <a:off x="3860217" y="3933646"/>
              <a:ext cx="72239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51AC532-C65E-4134-8D73-EEAE7B68FC09}"/>
                </a:ext>
              </a:extLst>
            </p:cNvPr>
            <p:cNvSpPr/>
            <p:nvPr/>
          </p:nvSpPr>
          <p:spPr>
            <a:xfrm>
              <a:off x="4284327" y="4149867"/>
              <a:ext cx="72239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55F1BB0B-405A-43FF-A570-0DFE77FE9A96}"/>
                </a:ext>
              </a:extLst>
            </p:cNvPr>
            <p:cNvSpPr/>
            <p:nvPr/>
          </p:nvSpPr>
          <p:spPr>
            <a:xfrm>
              <a:off x="3860217" y="4590245"/>
              <a:ext cx="72239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5" name="구름 34">
              <a:extLst>
                <a:ext uri="{FF2B5EF4-FFF2-40B4-BE49-F238E27FC236}">
                  <a16:creationId xmlns="" xmlns:a16="http://schemas.microsoft.com/office/drawing/2014/main" id="{E341E1CB-FF01-4536-B9A7-AE1356A0E5C4}"/>
                </a:ext>
              </a:extLst>
            </p:cNvPr>
            <p:cNvSpPr/>
            <p:nvPr/>
          </p:nvSpPr>
          <p:spPr>
            <a:xfrm>
              <a:off x="3454348" y="3572615"/>
              <a:ext cx="936770" cy="1297329"/>
            </a:xfrm>
            <a:prstGeom prst="clou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07962D33-10CC-4EF0-9A64-EC0BCCF289CA}"/>
                </a:ext>
              </a:extLst>
            </p:cNvPr>
            <p:cNvSpPr/>
            <p:nvPr/>
          </p:nvSpPr>
          <p:spPr>
            <a:xfrm>
              <a:off x="6337298" y="4114161"/>
              <a:ext cx="107193" cy="10711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A0C8379-C7FC-4B96-95E8-313B73D20B59}"/>
                </a:ext>
              </a:extLst>
            </p:cNvPr>
            <p:cNvSpPr/>
            <p:nvPr/>
          </p:nvSpPr>
          <p:spPr>
            <a:xfrm>
              <a:off x="6300013" y="4401795"/>
              <a:ext cx="107193" cy="10711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323AFFE5-6A50-4386-A562-9E7024B2FA96}"/>
                </a:ext>
              </a:extLst>
            </p:cNvPr>
            <p:cNvSpPr/>
            <p:nvPr/>
          </p:nvSpPr>
          <p:spPr>
            <a:xfrm>
              <a:off x="6048344" y="4437502"/>
              <a:ext cx="107193" cy="10910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9" name="구름 38">
              <a:extLst>
                <a:ext uri="{FF2B5EF4-FFF2-40B4-BE49-F238E27FC236}">
                  <a16:creationId xmlns="" xmlns:a16="http://schemas.microsoft.com/office/drawing/2014/main" id="{A5FF1F15-278A-4596-84F4-CA178B813C06}"/>
                </a:ext>
              </a:extLst>
            </p:cNvPr>
            <p:cNvSpPr/>
            <p:nvPr/>
          </p:nvSpPr>
          <p:spPr>
            <a:xfrm>
              <a:off x="4577669" y="3572615"/>
              <a:ext cx="934439" cy="1297329"/>
            </a:xfrm>
            <a:prstGeom prst="clou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40" name="구름 39">
              <a:extLst>
                <a:ext uri="{FF2B5EF4-FFF2-40B4-BE49-F238E27FC236}">
                  <a16:creationId xmlns="" xmlns:a16="http://schemas.microsoft.com/office/drawing/2014/main" id="{DDC40A23-C636-4E26-AD09-40F210712472}"/>
                </a:ext>
              </a:extLst>
            </p:cNvPr>
            <p:cNvSpPr/>
            <p:nvPr/>
          </p:nvSpPr>
          <p:spPr>
            <a:xfrm>
              <a:off x="6166420" y="3572615"/>
              <a:ext cx="936770" cy="1297329"/>
            </a:xfrm>
            <a:prstGeom prst="clou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43C66BF-987F-4216-95FC-53721528C65F}"/>
              </a:ext>
            </a:extLst>
          </p:cNvPr>
          <p:cNvSpPr txBox="1"/>
          <p:nvPr/>
        </p:nvSpPr>
        <p:spPr bwMode="auto">
          <a:xfrm>
            <a:off x="3570700" y="2740083"/>
            <a:ext cx="539484" cy="2256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13" b="1" dirty="0">
                <a:latin typeface="+mn-ea"/>
              </a:rPr>
              <a:t>STEP.1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C4F4411-49B5-4E69-8BE2-36B1EE674552}"/>
              </a:ext>
            </a:extLst>
          </p:cNvPr>
          <p:cNvSpPr txBox="1"/>
          <p:nvPr/>
        </p:nvSpPr>
        <p:spPr bwMode="auto">
          <a:xfrm>
            <a:off x="4700791" y="2736485"/>
            <a:ext cx="539484" cy="2256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13" b="1" dirty="0">
                <a:latin typeface="+mn-ea"/>
              </a:rPr>
              <a:t>STEP.2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346A5F6-4324-4A70-9FA1-81E018ED8BBE}"/>
              </a:ext>
            </a:extLst>
          </p:cNvPr>
          <p:cNvSpPr txBox="1"/>
          <p:nvPr/>
        </p:nvSpPr>
        <p:spPr bwMode="auto">
          <a:xfrm>
            <a:off x="5828969" y="2740083"/>
            <a:ext cx="539484" cy="2256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13" b="1" dirty="0">
                <a:latin typeface="+mn-ea"/>
              </a:rPr>
              <a:t>STEP.3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372EB56-C553-4368-89E1-B5922F7A1F5C}"/>
              </a:ext>
            </a:extLst>
          </p:cNvPr>
          <p:cNvSpPr txBox="1"/>
          <p:nvPr/>
        </p:nvSpPr>
        <p:spPr bwMode="auto">
          <a:xfrm>
            <a:off x="5482281" y="1543373"/>
            <a:ext cx="851515" cy="2482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13" b="1" dirty="0">
                <a:latin typeface="+mn-ea"/>
              </a:rPr>
              <a:t>Bar Nozzle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E943AAC5-F5DF-850E-DCE4-5F0D8583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</a:t>
            </a:r>
            <a:r>
              <a:rPr lang="zh-CN" altLang="en-US" dirty="0" smtClean="0"/>
              <a:t>造 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7038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, 벽, 실내, 바닥이(가) 표시된 사진&#10;&#10;자동 생성된 설명">
            <a:extLst>
              <a:ext uri="{FF2B5EF4-FFF2-40B4-BE49-F238E27FC236}">
                <a16:creationId xmlns="" xmlns:a16="http://schemas.microsoft.com/office/drawing/2014/main" id="{83E660FC-5FC3-74FD-8A16-A18DA744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45" y="3137439"/>
            <a:ext cx="2057400" cy="1511334"/>
          </a:xfrm>
          <a:prstGeom prst="rect">
            <a:avLst/>
          </a:prstGeom>
        </p:spPr>
      </p:pic>
      <p:pic>
        <p:nvPicPr>
          <p:cNvPr id="5" name="그림 4" descr="상징, 다채로움이(가) 표시된 사진&#10;&#10;자동 생성된 설명">
            <a:extLst>
              <a:ext uri="{FF2B5EF4-FFF2-40B4-BE49-F238E27FC236}">
                <a16:creationId xmlns="" xmlns:a16="http://schemas.microsoft.com/office/drawing/2014/main" id="{85B23139-67FB-BD88-E6CB-52165D270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0" y="886069"/>
            <a:ext cx="2057400" cy="720090"/>
          </a:xfrm>
          <a:prstGeom prst="rect">
            <a:avLst/>
          </a:prstGeom>
        </p:spPr>
      </p:pic>
      <p:pic>
        <p:nvPicPr>
          <p:cNvPr id="6" name="그림 5" descr="다채로움, 그래픽, 원, 스크린샷이(가) 표시된 사진&#10;&#10;자동 생성된 설명">
            <a:extLst>
              <a:ext uri="{FF2B5EF4-FFF2-40B4-BE49-F238E27FC236}">
                <a16:creationId xmlns="" xmlns:a16="http://schemas.microsoft.com/office/drawing/2014/main" id="{B8B4A75D-03A9-C916-45BA-05B91CC2C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701" y="884180"/>
            <a:ext cx="2057400" cy="737981"/>
          </a:xfrm>
          <a:prstGeom prst="rect">
            <a:avLst/>
          </a:prstGeom>
        </p:spPr>
      </p:pic>
      <p:pic>
        <p:nvPicPr>
          <p:cNvPr id="7" name="그림 6" descr="그래픽, 다채로움, 원, 노랑이(가) 표시된 사진&#10;&#10;자동 생성된 설명">
            <a:extLst>
              <a:ext uri="{FF2B5EF4-FFF2-40B4-BE49-F238E27FC236}">
                <a16:creationId xmlns="" xmlns:a16="http://schemas.microsoft.com/office/drawing/2014/main" id="{F6E6CDE4-1375-73F4-57D4-338542BB2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090" y="884397"/>
            <a:ext cx="2057400" cy="681103"/>
          </a:xfrm>
          <a:prstGeom prst="rect">
            <a:avLst/>
          </a:prstGeom>
        </p:spPr>
      </p:pic>
      <p:pic>
        <p:nvPicPr>
          <p:cNvPr id="8" name="그림 7" descr="다채로움, 원, 예술, 그래픽이(가) 표시된 사진&#10;&#10;자동 생성된 설명">
            <a:extLst>
              <a:ext uri="{FF2B5EF4-FFF2-40B4-BE49-F238E27FC236}">
                <a16:creationId xmlns="" xmlns:a16="http://schemas.microsoft.com/office/drawing/2014/main" id="{155827DC-F8D5-1160-F0A8-BD24B20A3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31" y="3230645"/>
            <a:ext cx="870856" cy="8128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5EDF332-B969-EE2C-8251-F2778B29ADBD}"/>
              </a:ext>
            </a:extLst>
          </p:cNvPr>
          <p:cNvSpPr txBox="1"/>
          <p:nvPr/>
        </p:nvSpPr>
        <p:spPr>
          <a:xfrm>
            <a:off x="348345" y="1838121"/>
            <a:ext cx="141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Nano DUST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(100nm ~ 1um)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A15D309-D3DC-15F1-8AF3-98948245D0DE}"/>
              </a:ext>
            </a:extLst>
          </p:cNvPr>
          <p:cNvSpPr txBox="1"/>
          <p:nvPr/>
        </p:nvSpPr>
        <p:spPr>
          <a:xfrm>
            <a:off x="1538625" y="1837553"/>
            <a:ext cx="141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이류체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(1um ~ 100um)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75BBED0-5D4D-887E-D7DA-1E1A76EEC5E6}"/>
              </a:ext>
            </a:extLst>
          </p:cNvPr>
          <p:cNvSpPr txBox="1"/>
          <p:nvPr/>
        </p:nvSpPr>
        <p:spPr>
          <a:xfrm>
            <a:off x="2948802" y="1906803"/>
            <a:ext cx="1417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이류체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57A3374-BB6C-B560-A652-D6B7AA38D51B}"/>
              </a:ext>
            </a:extLst>
          </p:cNvPr>
          <p:cNvSpPr txBox="1"/>
          <p:nvPr/>
        </p:nvSpPr>
        <p:spPr>
          <a:xfrm>
            <a:off x="4281060" y="1808117"/>
            <a:ext cx="141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Spray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(100um ~ 1mm)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A7B9ECD-C100-64E1-EC91-A60C355D390C}"/>
              </a:ext>
            </a:extLst>
          </p:cNvPr>
          <p:cNvSpPr txBox="1"/>
          <p:nvPr/>
        </p:nvSpPr>
        <p:spPr>
          <a:xfrm>
            <a:off x="5718558" y="1858680"/>
            <a:ext cx="1417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이류체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 Spray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81F3DE7-8138-B9D8-E1D2-8032B47222CE}"/>
              </a:ext>
            </a:extLst>
          </p:cNvPr>
          <p:cNvSpPr txBox="1"/>
          <p:nvPr/>
        </p:nvSpPr>
        <p:spPr>
          <a:xfrm>
            <a:off x="7135790" y="1754226"/>
            <a:ext cx="141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Nozzle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(1mm ~ 10mm)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CF82406-BCF4-3452-9BB0-1467C7AC833D}"/>
              </a:ext>
            </a:extLst>
          </p:cNvPr>
          <p:cNvSpPr txBox="1"/>
          <p:nvPr/>
        </p:nvSpPr>
        <p:spPr>
          <a:xfrm>
            <a:off x="6166439" y="4228126"/>
            <a:ext cx="21072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이류체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 Spray + Bar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Nozzle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="" xmlns:a16="http://schemas.microsoft.com/office/drawing/2014/main" id="{3EBC7B47-09C5-CEF0-9289-22B39FC811DA}"/>
              </a:ext>
            </a:extLst>
          </p:cNvPr>
          <p:cNvSpPr/>
          <p:nvPr/>
        </p:nvSpPr>
        <p:spPr>
          <a:xfrm>
            <a:off x="2884716" y="1126674"/>
            <a:ext cx="359229" cy="2308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="" xmlns:a16="http://schemas.microsoft.com/office/drawing/2014/main" id="{0566C00D-8FF8-59EE-0B73-E09075C032B6}"/>
              </a:ext>
            </a:extLst>
          </p:cNvPr>
          <p:cNvSpPr/>
          <p:nvPr/>
        </p:nvSpPr>
        <p:spPr>
          <a:xfrm>
            <a:off x="5622071" y="1139792"/>
            <a:ext cx="359229" cy="2308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="" xmlns:a16="http://schemas.microsoft.com/office/drawing/2014/main" id="{A7841831-7C04-313B-C667-306DB5ED46B5}"/>
              </a:ext>
            </a:extLst>
          </p:cNvPr>
          <p:cNvSpPr/>
          <p:nvPr/>
        </p:nvSpPr>
        <p:spPr>
          <a:xfrm rot="5400000">
            <a:off x="7040439" y="2569702"/>
            <a:ext cx="359229" cy="2308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FD4AFF1-2EE0-E699-9A72-AC24425CEDBF}"/>
              </a:ext>
            </a:extLst>
          </p:cNvPr>
          <p:cNvSpPr txBox="1"/>
          <p:nvPr/>
        </p:nvSpPr>
        <p:spPr>
          <a:xfrm>
            <a:off x="922540" y="2887285"/>
            <a:ext cx="1417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二流体微细喷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286BE45-C43F-B674-12DA-BF1D3F4B7266}"/>
              </a:ext>
            </a:extLst>
          </p:cNvPr>
          <p:cNvSpPr txBox="1"/>
          <p:nvPr/>
        </p:nvSpPr>
        <p:spPr>
          <a:xfrm>
            <a:off x="3403714" y="2881062"/>
            <a:ext cx="17942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 Venturi Nozzle + Venturi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="" xmlns:a16="http://schemas.microsoft.com/office/drawing/2014/main" id="{9FA2C65B-8675-6D99-ADEC-41AD430EE019}"/>
              </a:ext>
            </a:extLst>
          </p:cNvPr>
          <p:cNvSpPr txBox="1">
            <a:spLocks/>
          </p:cNvSpPr>
          <p:nvPr/>
        </p:nvSpPr>
        <p:spPr>
          <a:xfrm>
            <a:off x="8046244" y="4937523"/>
            <a:ext cx="1097756" cy="205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342900" rtl="0" eaLnBrk="1" latinLnBrk="0" hangingPunct="1">
              <a:defRPr sz="1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37A082-6251-4AD3-A4CE-A97922F14FF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제목 5">
            <a:extLst>
              <a:ext uri="{FF2B5EF4-FFF2-40B4-BE49-F238E27FC236}">
                <a16:creationId xmlns="" xmlns:a16="http://schemas.microsoft.com/office/drawing/2014/main" id="{AABFE5C4-5652-CC6C-09F8-CB72BEE22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Reactor</a:t>
            </a:r>
            <a:endParaRPr lang="ko-KR" altLang="en-US" dirty="0">
              <a:latin typeface="+mj-ea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="" xmlns:a16="http://schemas.microsoft.com/office/drawing/2014/main" id="{F9079535-1208-7B74-33BE-0617CD84B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" r="3896" b="46838"/>
          <a:stretch>
            <a:fillRect/>
          </a:stretch>
        </p:blipFill>
        <p:spPr bwMode="auto">
          <a:xfrm>
            <a:off x="3086100" y="3137440"/>
            <a:ext cx="2623685" cy="151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487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2024288-8A5B-48E4-B908-AEF9108065B3}"/>
              </a:ext>
            </a:extLst>
          </p:cNvPr>
          <p:cNvSpPr txBox="1"/>
          <p:nvPr/>
        </p:nvSpPr>
        <p:spPr>
          <a:xfrm>
            <a:off x="4841324" y="1794536"/>
            <a:ext cx="3375422" cy="14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1. Exhaust Elbow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2. Exhaust Reducer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3. Exhaust Top Bellows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0F99BEF6-F0D1-FCFB-FB0D-1DBA664EA97A}"/>
              </a:ext>
            </a:extLst>
          </p:cNvPr>
          <p:cNvGrpSpPr/>
          <p:nvPr/>
        </p:nvGrpSpPr>
        <p:grpSpPr>
          <a:xfrm>
            <a:off x="588114" y="660088"/>
            <a:ext cx="3689966" cy="4016953"/>
            <a:chOff x="882033" y="519113"/>
            <a:chExt cx="3689966" cy="4418648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0D229EC2-512B-4221-9007-675C97FAB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3945" r="32422" b="32931"/>
            <a:stretch/>
          </p:blipFill>
          <p:spPr>
            <a:xfrm rot="5400000">
              <a:off x="517692" y="883454"/>
              <a:ext cx="4418648" cy="36899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28350E3-CA1F-440F-B148-AB5B5D5BDBC9}"/>
                </a:ext>
              </a:extLst>
            </p:cNvPr>
            <p:cNvSpPr txBox="1"/>
            <p:nvPr/>
          </p:nvSpPr>
          <p:spPr>
            <a:xfrm>
              <a:off x="3140258" y="350484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F0614058-63F4-4F9B-8BB2-C70C18B1D5CD}"/>
                </a:ext>
              </a:extLst>
            </p:cNvPr>
            <p:cNvSpPr/>
            <p:nvPr/>
          </p:nvSpPr>
          <p:spPr>
            <a:xfrm>
              <a:off x="2159774" y="3504840"/>
              <a:ext cx="980483" cy="93795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E6239F60-45C1-4850-B03D-470B8A2857D3}"/>
                </a:ext>
              </a:extLst>
            </p:cNvPr>
            <p:cNvSpPr/>
            <p:nvPr/>
          </p:nvSpPr>
          <p:spPr>
            <a:xfrm>
              <a:off x="2236774" y="2484917"/>
              <a:ext cx="980483" cy="93795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BD6EFB55-0484-4B7B-9FB9-766A755740D7}"/>
                </a:ext>
              </a:extLst>
            </p:cNvPr>
            <p:cNvSpPr/>
            <p:nvPr/>
          </p:nvSpPr>
          <p:spPr>
            <a:xfrm>
              <a:off x="2236774" y="770418"/>
              <a:ext cx="980483" cy="163252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AEE0847-8120-47E3-B04A-04F83AB29B34}"/>
                </a:ext>
              </a:extLst>
            </p:cNvPr>
            <p:cNvSpPr txBox="1"/>
            <p:nvPr/>
          </p:nvSpPr>
          <p:spPr>
            <a:xfrm>
              <a:off x="3227229" y="2484917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449D5141-DCC2-4C63-81F0-CC7482CB5D9E}"/>
                </a:ext>
              </a:extLst>
            </p:cNvPr>
            <p:cNvSpPr txBox="1"/>
            <p:nvPr/>
          </p:nvSpPr>
          <p:spPr>
            <a:xfrm>
              <a:off x="3217258" y="1400536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21E103AB-081A-971B-036C-368A9F84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Tower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1097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25946" y="1244772"/>
            <a:ext cx="421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/>
              <a:t>通过</a:t>
            </a:r>
            <a:r>
              <a:rPr lang="en-US" altLang="ko-KR" sz="1200" dirty="0" err="1"/>
              <a:t>Venturi</a:t>
            </a:r>
            <a:r>
              <a:rPr lang="ko-KR" altLang="en-US" sz="1200" dirty="0" smtClean="0"/>
              <a:t>的</a:t>
            </a:r>
            <a:r>
              <a:rPr lang="zh-CN" altLang="en-US" sz="1200" dirty="0"/>
              <a:t>粉</a:t>
            </a:r>
            <a:r>
              <a:rPr lang="zh-CN" altLang="en-US" sz="1200" dirty="0" smtClean="0"/>
              <a:t>尘和</a:t>
            </a:r>
            <a:r>
              <a:rPr lang="ko-KR" altLang="en-US" sz="1200" dirty="0" smtClean="0"/>
              <a:t>上端</a:t>
            </a:r>
            <a:r>
              <a:rPr lang="en-US" altLang="zh-CN" sz="1200" dirty="0"/>
              <a:t>C</a:t>
            </a:r>
            <a:r>
              <a:rPr lang="en-US" altLang="ko-KR" sz="1200" dirty="0" smtClean="0"/>
              <a:t>W</a:t>
            </a:r>
            <a:r>
              <a:rPr lang="ko-KR" altLang="en-US" sz="1200" dirty="0" err="1" smtClean="0"/>
              <a:t>的惯性碰撞发生</a:t>
            </a:r>
            <a:r>
              <a:rPr lang="zh-CN" altLang="en-US" sz="1200" dirty="0" smtClean="0"/>
              <a:t>部位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凝集完的粉尘通过下端排水出口流入</a:t>
            </a:r>
            <a:r>
              <a:rPr lang="en-US" altLang="zh-CN" sz="1200" dirty="0" smtClean="0">
                <a:latin typeface="+mj-ea"/>
                <a:ea typeface="+mj-ea"/>
              </a:rPr>
              <a:t>Tank</a:t>
            </a:r>
            <a:endParaRPr lang="en-US" altLang="ko-KR" sz="12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46328" y="604138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Exhaust Elbow 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A09502D-3D89-4C27-B2DA-8DD143E418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756" y="1002235"/>
            <a:ext cx="4013878" cy="33142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EC9B4BE-F464-47C4-B297-CE8C7843074C}"/>
              </a:ext>
            </a:extLst>
          </p:cNvPr>
          <p:cNvSpPr/>
          <p:nvPr/>
        </p:nvSpPr>
        <p:spPr>
          <a:xfrm>
            <a:off x="1722924" y="1829475"/>
            <a:ext cx="1823333" cy="21611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9D7C58B-72E3-438C-8F9F-DFC545423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2058" y="2765918"/>
            <a:ext cx="2150917" cy="17381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616F861-EDD4-4DE9-9A96-886701B0FD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6" r="21306"/>
          <a:stretch/>
        </p:blipFill>
        <p:spPr>
          <a:xfrm rot="10800000">
            <a:off x="6811816" y="2559554"/>
            <a:ext cx="1783306" cy="2150917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BF41DD90-9810-10D2-6265-2C5295D5F1F9}"/>
              </a:ext>
            </a:extLst>
          </p:cNvPr>
          <p:cNvSpPr txBox="1">
            <a:spLocks/>
          </p:cNvSpPr>
          <p:nvPr/>
        </p:nvSpPr>
        <p:spPr>
          <a:xfrm>
            <a:off x="261347" y="113010"/>
            <a:ext cx="5311140" cy="39241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37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zh-CN" altLang="en-US" dirty="0"/>
              <a:t>内部构造</a:t>
            </a:r>
            <a:r>
              <a:rPr lang="en-US" altLang="ko-KR" dirty="0" smtClean="0"/>
              <a:t>– </a:t>
            </a:r>
            <a:r>
              <a:rPr lang="en-US" altLang="ko-KR" dirty="0"/>
              <a:t>Wet Tower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29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755186" y="1286273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kern="1400" dirty="0" err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为了提高水处理效果的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Packing zone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46325" y="604139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Exhaust Reducer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DE929C2-A2DB-4F1A-A706-E7E9C4C9E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765" y="991146"/>
            <a:ext cx="4023403" cy="331426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8DE5AC5-BB30-4215-84B6-71A28DC1B509}"/>
              </a:ext>
            </a:extLst>
          </p:cNvPr>
          <p:cNvSpPr/>
          <p:nvPr/>
        </p:nvSpPr>
        <p:spPr>
          <a:xfrm>
            <a:off x="1521799" y="1664059"/>
            <a:ext cx="1823333" cy="21611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EC68CED3-7D35-4433-9569-FCEC658EFF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2" t="27338" r="43834" b="57438"/>
          <a:stretch/>
        </p:blipFill>
        <p:spPr>
          <a:xfrm rot="5400000">
            <a:off x="6565392" y="2883489"/>
            <a:ext cx="2150918" cy="15139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6A4E50F1-1D74-4E10-B167-13EE17FC84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0529" y="2888729"/>
            <a:ext cx="2160444" cy="1513929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17EF47BE-66E0-AF61-8FD4-236CE5FC979B}"/>
              </a:ext>
            </a:extLst>
          </p:cNvPr>
          <p:cNvSpPr txBox="1">
            <a:spLocks/>
          </p:cNvSpPr>
          <p:nvPr/>
        </p:nvSpPr>
        <p:spPr>
          <a:xfrm>
            <a:off x="261347" y="113010"/>
            <a:ext cx="5311140" cy="39241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37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zh-CN" altLang="en-US" dirty="0"/>
              <a:t>内部构造</a:t>
            </a:r>
            <a:r>
              <a:rPr lang="en-US" altLang="ko-KR" dirty="0" smtClean="0"/>
              <a:t>– </a:t>
            </a:r>
            <a:r>
              <a:rPr lang="en-US" altLang="ko-KR" dirty="0"/>
              <a:t>Wet Tower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3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36792B0-05D6-BF9C-A41B-19690D03DD2A}"/>
              </a:ext>
            </a:extLst>
          </p:cNvPr>
          <p:cNvGrpSpPr/>
          <p:nvPr/>
        </p:nvGrpSpPr>
        <p:grpSpPr>
          <a:xfrm>
            <a:off x="1383491" y="941268"/>
            <a:ext cx="6377017" cy="3791070"/>
            <a:chOff x="1150454" y="573375"/>
            <a:chExt cx="6843092" cy="4311709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E763FF1A-0CD9-4F68-BDB1-3398155AE691}"/>
                </a:ext>
              </a:extLst>
            </p:cNvPr>
            <p:cNvSpPr/>
            <p:nvPr/>
          </p:nvSpPr>
          <p:spPr>
            <a:xfrm>
              <a:off x="1150456" y="899493"/>
              <a:ext cx="3160643" cy="398559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0F92762C-A7E6-4286-B911-753EF08BFE9A}"/>
                </a:ext>
              </a:extLst>
            </p:cNvPr>
            <p:cNvSpPr/>
            <p:nvPr/>
          </p:nvSpPr>
          <p:spPr>
            <a:xfrm>
              <a:off x="4832903" y="899493"/>
              <a:ext cx="3160643" cy="398559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57CE6318-4E94-1508-BB08-DD8ADE380237}"/>
                </a:ext>
              </a:extLst>
            </p:cNvPr>
            <p:cNvGrpSpPr/>
            <p:nvPr/>
          </p:nvGrpSpPr>
          <p:grpSpPr>
            <a:xfrm>
              <a:off x="1150454" y="573375"/>
              <a:ext cx="6843090" cy="4307350"/>
              <a:chOff x="1150454" y="573375"/>
              <a:chExt cx="6843090" cy="4307350"/>
            </a:xfrm>
          </p:grpSpPr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9A59ECF4-455C-4673-84A4-6A8DC34294C3}"/>
                  </a:ext>
                </a:extLst>
              </p:cNvPr>
              <p:cNvSpPr txBox="1"/>
              <p:nvPr/>
            </p:nvSpPr>
            <p:spPr>
              <a:xfrm>
                <a:off x="2299555" y="573375"/>
                <a:ext cx="862445" cy="2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13" b="1" dirty="0"/>
                  <a:t>前面</a:t>
                </a:r>
                <a:endParaRPr lang="ko-KR" altLang="en-US" sz="1013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8938B2F7-B10C-45F8-B3D7-B6FA667B8D7F}"/>
                  </a:ext>
                </a:extLst>
              </p:cNvPr>
              <p:cNvSpPr txBox="1"/>
              <p:nvPr/>
            </p:nvSpPr>
            <p:spPr>
              <a:xfrm>
                <a:off x="5982001" y="573375"/>
                <a:ext cx="862445" cy="282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13" b="1" dirty="0" smtClean="0"/>
                  <a:t>后面</a:t>
                </a:r>
                <a:endParaRPr lang="ko-KR" altLang="en-US" sz="1013" b="1" dirty="0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="" xmlns:a16="http://schemas.microsoft.com/office/drawing/2014/main" id="{E27AC418-6ED7-404F-97EC-61B9CF9E3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7980" y="1307607"/>
                <a:ext cx="3985592" cy="3160643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="" xmlns:a16="http://schemas.microsoft.com/office/drawing/2014/main" id="{C491D67C-77B1-4555-87A7-01CCE2747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420427" y="1307607"/>
                <a:ext cx="3985592" cy="3160643"/>
              </a:xfrm>
              <a:prstGeom prst="rect">
                <a:avLst/>
              </a:prstGeom>
            </p:spPr>
          </p:pic>
        </p:grpSp>
      </p:grpSp>
      <p:sp>
        <p:nvSpPr>
          <p:cNvPr id="55" name="슬라이드 번호 개체 틀 1">
            <a:extLst>
              <a:ext uri="{FF2B5EF4-FFF2-40B4-BE49-F238E27FC236}">
                <a16:creationId xmlns="" xmlns:a16="http://schemas.microsoft.com/office/drawing/2014/main" id="{D539E230-1910-4142-A7DF-96FA739B6A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87DBA4A-94B5-ECBA-4AC0-50FAFCF5C928}"/>
              </a:ext>
            </a:extLst>
          </p:cNvPr>
          <p:cNvSpPr txBox="1"/>
          <p:nvPr/>
        </p:nvSpPr>
        <p:spPr>
          <a:xfrm>
            <a:off x="546181" y="621782"/>
            <a:ext cx="64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■ GAIA</a:t>
            </a:r>
            <a:r>
              <a:rPr lang="en-US" altLang="ko-KR" sz="1600" b="1" kern="0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lang="zh-CN" altLang="en-US" sz="1600" b="1" kern="0" dirty="0" smtClean="0">
                <a:latin typeface="+mj-ea"/>
                <a:ea typeface="+mj-ea"/>
                <a:sym typeface="Wingdings" pitchFamily="2" charset="2"/>
              </a:rPr>
              <a:t>外观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0" name="제목 5">
            <a:extLst>
              <a:ext uri="{FF2B5EF4-FFF2-40B4-BE49-F238E27FC236}">
                <a16:creationId xmlns="" xmlns:a16="http://schemas.microsoft.com/office/drawing/2014/main" id="{93EAAF5A-3EF1-CBD2-12FA-F5649764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概要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048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31388" y="1280832"/>
            <a:ext cx="3664718" cy="217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处理完的气体排气的地方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- 3-1 : Exhaust Pressure Sensor </a:t>
            </a:r>
            <a:r>
              <a:rPr lang="en-US" altLang="ko-KR" sz="1200" dirty="0" smtClean="0">
                <a:latin typeface="+mj-ea"/>
                <a:ea typeface="+mj-ea"/>
              </a:rPr>
              <a:t>Port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         </a:t>
            </a:r>
            <a:r>
              <a:rPr lang="zh-CN" altLang="en-US" sz="1200" dirty="0" smtClean="0">
                <a:latin typeface="+mj-ea"/>
                <a:ea typeface="+mj-ea"/>
              </a:rPr>
              <a:t>（排气管道内部压力侦测口）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en-US" altLang="ko-KR" sz="1200" dirty="0">
                <a:latin typeface="+mj-ea"/>
                <a:ea typeface="+mj-ea"/>
              </a:rPr>
              <a:t>   3-2 : Exhaust Temp </a:t>
            </a:r>
            <a:r>
              <a:rPr lang="en-US" altLang="ko-KR" sz="1200" dirty="0" smtClean="0">
                <a:latin typeface="+mj-ea"/>
                <a:ea typeface="+mj-ea"/>
              </a:rPr>
              <a:t>Sensor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           </a:t>
            </a:r>
            <a:r>
              <a:rPr lang="zh-CN" altLang="en-US" sz="1200" dirty="0" smtClean="0">
                <a:latin typeface="+mj-ea"/>
                <a:ea typeface="+mj-ea"/>
              </a:rPr>
              <a:t>（排气管道内部温度侦测口）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en-US" altLang="ko-KR" sz="1200" dirty="0">
                <a:latin typeface="+mj-ea"/>
                <a:ea typeface="+mj-ea"/>
              </a:rPr>
              <a:t>   3-3 : </a:t>
            </a:r>
            <a:r>
              <a:rPr lang="en-US" altLang="ko-KR" sz="1200" dirty="0" smtClean="0">
                <a:latin typeface="+mj-ea"/>
                <a:ea typeface="+mj-ea"/>
              </a:rPr>
              <a:t>CW </a:t>
            </a:r>
            <a:r>
              <a:rPr lang="en-US" altLang="ko-KR" sz="1200" dirty="0">
                <a:latin typeface="+mj-ea"/>
                <a:ea typeface="+mj-ea"/>
              </a:rPr>
              <a:t>Supply </a:t>
            </a:r>
            <a:r>
              <a:rPr lang="en-US" altLang="ko-KR" sz="1200" dirty="0" smtClean="0">
                <a:latin typeface="+mj-ea"/>
                <a:ea typeface="+mj-ea"/>
              </a:rPr>
              <a:t>Nozzle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           </a:t>
            </a:r>
            <a:r>
              <a:rPr lang="zh-CN" altLang="en-US" sz="1200" dirty="0" smtClean="0">
                <a:latin typeface="+mj-ea"/>
                <a:ea typeface="+mj-ea"/>
              </a:rPr>
              <a:t>（</a:t>
            </a:r>
            <a:r>
              <a:rPr lang="en-US" altLang="zh-CN" sz="1200" dirty="0" smtClean="0">
                <a:latin typeface="+mj-ea"/>
                <a:ea typeface="+mj-ea"/>
              </a:rPr>
              <a:t>CW</a:t>
            </a:r>
            <a:r>
              <a:rPr lang="zh-CN" altLang="en-US" sz="1200" dirty="0">
                <a:latin typeface="+mj-ea"/>
                <a:ea typeface="+mj-ea"/>
              </a:rPr>
              <a:t>供应部</a:t>
            </a:r>
            <a:r>
              <a:rPr lang="zh-CN" altLang="en-US" sz="1200" dirty="0" smtClean="0">
                <a:latin typeface="+mj-ea"/>
                <a:ea typeface="+mj-ea"/>
              </a:rPr>
              <a:t>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Exhaust Top Bellows 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B4ED25C-37C0-4356-8C3F-E83C4309A6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001" y="996793"/>
            <a:ext cx="4013878" cy="331426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E5E0C1A7-3002-4CA1-BA6B-ABFBABB6E0CF}"/>
              </a:ext>
            </a:extLst>
          </p:cNvPr>
          <p:cNvSpPr/>
          <p:nvPr/>
        </p:nvSpPr>
        <p:spPr>
          <a:xfrm>
            <a:off x="1469028" y="1873902"/>
            <a:ext cx="603827" cy="4382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215894C-43EC-4C7B-A870-9F953D4F1896}"/>
              </a:ext>
            </a:extLst>
          </p:cNvPr>
          <p:cNvSpPr/>
          <p:nvPr/>
        </p:nvSpPr>
        <p:spPr>
          <a:xfrm>
            <a:off x="2178445" y="1871528"/>
            <a:ext cx="347870" cy="4404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E0990844-15F0-4C18-9C0E-6F8D1F4036C4}"/>
              </a:ext>
            </a:extLst>
          </p:cNvPr>
          <p:cNvSpPr/>
          <p:nvPr/>
        </p:nvSpPr>
        <p:spPr>
          <a:xfrm>
            <a:off x="2743010" y="1878870"/>
            <a:ext cx="926305" cy="587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D6F9FF1-684B-46AE-BE13-BAB7392315B2}"/>
              </a:ext>
            </a:extLst>
          </p:cNvPr>
          <p:cNvSpPr txBox="1"/>
          <p:nvPr/>
        </p:nvSpPr>
        <p:spPr>
          <a:xfrm>
            <a:off x="1082149" y="2022297"/>
            <a:ext cx="455224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3-3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A8626DE-D43C-4E86-AF02-303A2C3F9E64}"/>
              </a:ext>
            </a:extLst>
          </p:cNvPr>
          <p:cNvSpPr txBox="1"/>
          <p:nvPr/>
        </p:nvSpPr>
        <p:spPr>
          <a:xfrm>
            <a:off x="2135526" y="2349597"/>
            <a:ext cx="433709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3-2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B1FD21-83A9-4210-B1EF-F26B1C0E3A0F}"/>
              </a:ext>
            </a:extLst>
          </p:cNvPr>
          <p:cNvSpPr txBox="1"/>
          <p:nvPr/>
        </p:nvSpPr>
        <p:spPr>
          <a:xfrm>
            <a:off x="3226117" y="2526708"/>
            <a:ext cx="443196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3-1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F392B306-B5BD-C3AB-A014-8D842DEE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Tower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6154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2274" y="1308045"/>
            <a:ext cx="3664718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- </a:t>
            </a:r>
            <a:r>
              <a:rPr lang="zh-CN" altLang="en-US" sz="1200" dirty="0" smtClean="0">
                <a:latin typeface="+mj-ea"/>
                <a:ea typeface="+mj-ea"/>
              </a:rPr>
              <a:t>测量排气管道的压力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1767" y="604139"/>
            <a:ext cx="3800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(3)-1 Exhaust Pressure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Sensor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417A7A5-ACD2-4938-9F64-9C784744E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90" y="2570912"/>
            <a:ext cx="3068565" cy="21604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7F7667E-D5A2-47E1-A47A-AB2652355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1" r="24675"/>
          <a:stretch/>
        </p:blipFill>
        <p:spPr>
          <a:xfrm>
            <a:off x="754563" y="687302"/>
            <a:ext cx="3314267" cy="4016953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4E0BD683-150B-AF42-7F51-6EE0CAE1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Tower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2992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2274" y="1275390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测量排出气体的温度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1769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(3)-2 Exhaust Temp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E81C472-E442-4C8C-9149-24C010E26C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7" r="5977"/>
          <a:stretch/>
        </p:blipFill>
        <p:spPr>
          <a:xfrm>
            <a:off x="819876" y="657874"/>
            <a:ext cx="3314267" cy="4013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B7110DE-0D41-4564-BD00-33BD5EC31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75" y="2559552"/>
            <a:ext cx="3068565" cy="2150917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9345D12D-B72E-F995-23CC-0519A286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Tower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2460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7717" y="1275390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供</a:t>
            </a:r>
            <a:r>
              <a:rPr lang="zh-CN" altLang="en-US" sz="1200" dirty="0" smtClean="0">
                <a:latin typeface="+mj-ea"/>
                <a:ea typeface="+mj-ea"/>
              </a:rPr>
              <a:t>应</a:t>
            </a:r>
            <a:r>
              <a:rPr lang="en-US" altLang="zh-CN" sz="1200" dirty="0" smtClean="0">
                <a:latin typeface="+mj-ea"/>
                <a:ea typeface="+mj-ea"/>
              </a:rPr>
              <a:t>CW</a:t>
            </a:r>
            <a:r>
              <a:rPr lang="zh-CN" altLang="en-US" sz="1200" dirty="0" smtClean="0">
                <a:latin typeface="+mj-ea"/>
                <a:ea typeface="+mj-ea"/>
              </a:rPr>
              <a:t>喷嘴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1768" y="571480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(3)-3 </a:t>
            </a:r>
            <a:r>
              <a:rPr lang="en-US" altLang="ko-KR" sz="1600" b="1" dirty="0" smtClean="0">
                <a:latin typeface="+mj-ea"/>
                <a:ea typeface="+mj-ea"/>
              </a:rPr>
              <a:t>CW </a:t>
            </a:r>
            <a:r>
              <a:rPr lang="en-US" altLang="ko-KR" sz="1600" b="1" dirty="0">
                <a:latin typeface="+mj-ea"/>
                <a:ea typeface="+mj-ea"/>
              </a:rPr>
              <a:t>Supply Nozzle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4762150-011F-4689-AE46-D618DBE644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91" y="2580795"/>
            <a:ext cx="3078307" cy="2140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D40D98D-327F-4F73-81F8-D3E6B1A6CE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2" r="11341"/>
          <a:stretch/>
        </p:blipFill>
        <p:spPr>
          <a:xfrm>
            <a:off x="770892" y="663316"/>
            <a:ext cx="3314267" cy="4013878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1E52C8C8-E478-3299-1F66-256B1A67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Tower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4465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2024288-8A5B-48E4-B908-AEF9108065B3}"/>
              </a:ext>
            </a:extLst>
          </p:cNvPr>
          <p:cNvSpPr txBox="1"/>
          <p:nvPr/>
        </p:nvSpPr>
        <p:spPr>
          <a:xfrm>
            <a:off x="4842272" y="830455"/>
            <a:ext cx="3375422" cy="351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(1) Tank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Mesh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Filter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(2) Circulation Pump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(3) HCS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(4) Drain Line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(5) Heat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Exchange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(6) Manifold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(7) C/W Temp Sensor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(8) S1S2S3 Level Sensor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(9) S5 Level Sensor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(10) Tank Temp Sensor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84E2F01B-C316-6EEA-3587-54104E9FB481}"/>
              </a:ext>
            </a:extLst>
          </p:cNvPr>
          <p:cNvGrpSpPr/>
          <p:nvPr/>
        </p:nvGrpSpPr>
        <p:grpSpPr>
          <a:xfrm>
            <a:off x="628903" y="719960"/>
            <a:ext cx="3698165" cy="4016953"/>
            <a:chOff x="873835" y="519112"/>
            <a:chExt cx="3698165" cy="4418648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D76EB65F-A702-44BB-B065-D4892FA2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3" r="18596"/>
            <a:stretch/>
          </p:blipFill>
          <p:spPr>
            <a:xfrm rot="10800000">
              <a:off x="873835" y="519112"/>
              <a:ext cx="3698165" cy="44186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4A50D5A5-17AC-467F-A38D-60F6FD10BA3C}"/>
                </a:ext>
              </a:extLst>
            </p:cNvPr>
            <p:cNvSpPr txBox="1"/>
            <p:nvPr/>
          </p:nvSpPr>
          <p:spPr>
            <a:xfrm>
              <a:off x="2101619" y="289830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5E0F87D-E848-4BC6-BF3B-0E74942AA50C}"/>
                </a:ext>
              </a:extLst>
            </p:cNvPr>
            <p:cNvSpPr txBox="1"/>
            <p:nvPr/>
          </p:nvSpPr>
          <p:spPr>
            <a:xfrm>
              <a:off x="3414789" y="2589937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8AB3CD0-AEB5-4658-AD23-DDDB0D0ED21F}"/>
                </a:ext>
              </a:extLst>
            </p:cNvPr>
            <p:cNvSpPr txBox="1"/>
            <p:nvPr/>
          </p:nvSpPr>
          <p:spPr>
            <a:xfrm>
              <a:off x="3329402" y="1119432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1FA38B6-47DF-4CB4-AF8F-6421F323A7DE}"/>
                </a:ext>
              </a:extLst>
            </p:cNvPr>
            <p:cNvSpPr txBox="1"/>
            <p:nvPr/>
          </p:nvSpPr>
          <p:spPr>
            <a:xfrm>
              <a:off x="1331637" y="943182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A1393D7-3AE8-40FE-9895-284EAB1F8566}"/>
                </a:ext>
              </a:extLst>
            </p:cNvPr>
            <p:cNvSpPr txBox="1"/>
            <p:nvPr/>
          </p:nvSpPr>
          <p:spPr>
            <a:xfrm>
              <a:off x="3261540" y="4040565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8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960B907-64CB-4E72-91D0-A99188511AEB}"/>
                </a:ext>
              </a:extLst>
            </p:cNvPr>
            <p:cNvSpPr txBox="1"/>
            <p:nvPr/>
          </p:nvSpPr>
          <p:spPr>
            <a:xfrm>
              <a:off x="3562569" y="399583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9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B9722E8-40D5-4562-93F2-C0AFA901599E}"/>
                </a:ext>
              </a:extLst>
            </p:cNvPr>
            <p:cNvSpPr txBox="1"/>
            <p:nvPr/>
          </p:nvSpPr>
          <p:spPr>
            <a:xfrm>
              <a:off x="3860580" y="4095231"/>
              <a:ext cx="400823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10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21FA5C21-E861-4FCE-B540-07D3CF5A5CE9}"/>
                </a:ext>
              </a:extLst>
            </p:cNvPr>
            <p:cNvSpPr txBox="1"/>
            <p:nvPr/>
          </p:nvSpPr>
          <p:spPr>
            <a:xfrm>
              <a:off x="1744111" y="188136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6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4409EBE-2C57-45B3-8743-839389430351}"/>
                </a:ext>
              </a:extLst>
            </p:cNvPr>
            <p:cNvSpPr txBox="1"/>
            <p:nvPr/>
          </p:nvSpPr>
          <p:spPr>
            <a:xfrm>
              <a:off x="2424942" y="1970821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7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C216E36-3596-4DAA-9FEF-566D9FD61A78}"/>
                </a:ext>
              </a:extLst>
            </p:cNvPr>
            <p:cNvSpPr txBox="1"/>
            <p:nvPr/>
          </p:nvSpPr>
          <p:spPr>
            <a:xfrm>
              <a:off x="4104656" y="116350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10AE4852-9056-7B13-3938-DE696098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6347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2274" y="1318931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  <a:ea typeface="+mj-ea"/>
              </a:rPr>
              <a:t> 流入</a:t>
            </a:r>
            <a:r>
              <a:rPr lang="en-US" altLang="zh-CN" sz="1200" dirty="0">
                <a:latin typeface="+mj-ea"/>
                <a:ea typeface="+mj-ea"/>
              </a:rPr>
              <a:t>Tank</a:t>
            </a:r>
            <a:r>
              <a:rPr lang="zh-CN" altLang="en-US" sz="1200" dirty="0">
                <a:latin typeface="+mj-ea"/>
                <a:ea typeface="+mj-ea"/>
              </a:rPr>
              <a:t>的粉尘过滤</a:t>
            </a:r>
            <a:r>
              <a:rPr lang="zh-CN" altLang="en-US" sz="1200" dirty="0" smtClean="0">
                <a:latin typeface="+mj-ea"/>
                <a:ea typeface="+mj-ea"/>
              </a:rPr>
              <a:t>器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   </a:t>
            </a:r>
            <a:r>
              <a:rPr lang="zh-CN" altLang="en-US" sz="1200" dirty="0" smtClean="0">
                <a:latin typeface="+mj-ea"/>
                <a:ea typeface="+mj-ea"/>
              </a:rPr>
              <a:t>（防止各种循环水喷嘴堵塞目的）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1770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Tank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Mesh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Filter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过滤网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C5651F6-EEB7-443E-AAA9-5E1E1AC06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764" y="1029248"/>
            <a:ext cx="4023405" cy="33142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0A9A0E7-2A00-407E-971F-E965591455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2" r="13527" b="9485"/>
          <a:stretch/>
        </p:blipFill>
        <p:spPr>
          <a:xfrm rot="5400000">
            <a:off x="5672155" y="2079528"/>
            <a:ext cx="2150918" cy="3078307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4F59402A-A104-38D7-71DB-997302C7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909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2274" y="1308044"/>
            <a:ext cx="3664718" cy="60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zh-CN" sz="1200" dirty="0">
                <a:latin typeface="+mj-ea"/>
                <a:ea typeface="+mj-ea"/>
              </a:rPr>
              <a:t>Tank</a:t>
            </a:r>
            <a:r>
              <a:rPr lang="zh-CN" altLang="en-US" sz="1200" dirty="0">
                <a:latin typeface="+mj-ea"/>
                <a:ea typeface="+mj-ea"/>
              </a:rPr>
              <a:t>内部的废水循环到设备内部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</a:rPr>
              <a:t>- </a:t>
            </a:r>
            <a:r>
              <a:rPr lang="zh-CN" altLang="en-US" sz="1200" dirty="0" smtClean="0">
                <a:latin typeface="+mj-ea"/>
                <a:ea typeface="+mj-ea"/>
              </a:rPr>
              <a:t>用</a:t>
            </a:r>
            <a:r>
              <a:rPr lang="zh-CN" altLang="en-US" sz="1200" dirty="0">
                <a:latin typeface="+mj-ea"/>
                <a:ea typeface="+mj-ea"/>
              </a:rPr>
              <a:t>完的废水排出的泵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40886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Circulation Pump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循环泵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F6AD765-7467-4A44-96E3-BFE97F9BE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414" y="1013123"/>
            <a:ext cx="4013879" cy="3314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D4A33F8-CCE7-43ED-89C0-EC0D43593E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9" t="5810" r="5701" b="5494"/>
          <a:stretch/>
        </p:blipFill>
        <p:spPr>
          <a:xfrm rot="5400000">
            <a:off x="5618039" y="2072813"/>
            <a:ext cx="2161347" cy="30685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442DE98-76AF-4CDC-8F1B-F9311DB1FBA3}"/>
              </a:ext>
            </a:extLst>
          </p:cNvPr>
          <p:cNvSpPr/>
          <p:nvPr/>
        </p:nvSpPr>
        <p:spPr>
          <a:xfrm>
            <a:off x="6722408" y="2643737"/>
            <a:ext cx="1012486" cy="11808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F5BA6FC6-86C5-8526-C70F-18661386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6830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53159" y="1242731"/>
            <a:ext cx="408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包含在</a:t>
            </a:r>
            <a:r>
              <a:rPr lang="en-US" altLang="zh-CN" sz="1200" dirty="0">
                <a:latin typeface="+mj-ea"/>
                <a:ea typeface="+mj-ea"/>
              </a:rPr>
              <a:t>Tank</a:t>
            </a:r>
            <a:r>
              <a:rPr lang="zh-CN" altLang="en-US" sz="1200" dirty="0">
                <a:latin typeface="+mj-ea"/>
                <a:ea typeface="+mj-ea"/>
              </a:rPr>
              <a:t>流入的循环水中</a:t>
            </a:r>
            <a:r>
              <a:rPr lang="zh-CN" altLang="en-US" sz="1200" dirty="0" smtClean="0">
                <a:latin typeface="+mj-ea"/>
                <a:ea typeface="+mj-ea"/>
              </a:rPr>
              <a:t>的粉尘和</a:t>
            </a:r>
            <a:r>
              <a:rPr lang="zh-CN" altLang="en-US" sz="1200" dirty="0" smtClean="0">
                <a:latin typeface="+mj-ea"/>
                <a:ea typeface="+mj-ea"/>
              </a:rPr>
              <a:t>异</a:t>
            </a:r>
            <a:r>
              <a:rPr lang="zh-CN" altLang="en-US" sz="1200" dirty="0">
                <a:latin typeface="+mj-ea"/>
                <a:ea typeface="+mj-ea"/>
              </a:rPr>
              <a:t>物分离装</a:t>
            </a:r>
            <a:r>
              <a:rPr lang="zh-CN" altLang="en-US" sz="1200" dirty="0" smtClean="0">
                <a:latin typeface="+mj-ea"/>
                <a:ea typeface="+mj-ea"/>
              </a:rPr>
              <a:t>置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46325" y="604138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HCS [Hydro Cyclone System]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dirty="0" smtClean="0"/>
              <a:t>离心分</a:t>
            </a:r>
            <a:r>
              <a:rPr lang="zh-CN" altLang="en-US" sz="1600" dirty="0"/>
              <a:t>离机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C8D406E-165C-46AC-AB69-3192F2EEC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10386" r="4831" b="7037"/>
          <a:stretch/>
        </p:blipFill>
        <p:spPr>
          <a:xfrm rot="5400000">
            <a:off x="5524175" y="2091604"/>
            <a:ext cx="2164020" cy="306856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374776A-14C8-4171-91BC-7789E3DB557F}"/>
              </a:ext>
            </a:extLst>
          </p:cNvPr>
          <p:cNvSpPr/>
          <p:nvPr/>
        </p:nvSpPr>
        <p:spPr>
          <a:xfrm>
            <a:off x="5518771" y="2783619"/>
            <a:ext cx="867415" cy="13541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3FCC5248-3CCF-40B7-A3BA-A2824F5A59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r="32314" b="47874"/>
          <a:stretch/>
        </p:blipFill>
        <p:spPr>
          <a:xfrm rot="5400000">
            <a:off x="453739" y="1024008"/>
            <a:ext cx="4013879" cy="3314267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5D124B22-46ED-6041-5DF5-9F0CA24D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6522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09615" y="1269946"/>
            <a:ext cx="444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zh-CN" sz="1200" dirty="0">
                <a:latin typeface="+mj-ea"/>
                <a:ea typeface="+mj-ea"/>
              </a:rPr>
              <a:t>Tank</a:t>
            </a:r>
            <a:r>
              <a:rPr lang="zh-CN" altLang="en-US" sz="1200" dirty="0">
                <a:latin typeface="+mj-ea"/>
                <a:ea typeface="+mj-ea"/>
              </a:rPr>
              <a:t>内部的酸废水向设备外部排水的管</a:t>
            </a:r>
            <a:r>
              <a:rPr lang="zh-CN" altLang="en-US" sz="1200" dirty="0" smtClean="0">
                <a:latin typeface="+mj-ea"/>
                <a:ea typeface="+mj-ea"/>
              </a:rPr>
              <a:t>道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zh-CN" altLang="en-US" sz="1200" dirty="0" smtClean="0">
                <a:latin typeface="+mj-ea"/>
                <a:ea typeface="+mj-ea"/>
              </a:rPr>
              <a:t>空压阀门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zh-CN" altLang="en-US" sz="1200" dirty="0" smtClean="0">
                <a:latin typeface="+mj-ea"/>
                <a:ea typeface="+mj-ea"/>
              </a:rPr>
              <a:t>排水时开关的排水阀门</a:t>
            </a:r>
            <a:r>
              <a:rPr lang="en-US" altLang="ko-KR" sz="1200" dirty="0" smtClean="0">
                <a:latin typeface="+mj-ea"/>
                <a:ea typeface="+mj-ea"/>
              </a:rPr>
              <a:t>                          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1770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Drain Line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排水管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ED573DB-7DD9-48D7-B2DE-166E2330CA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6524" y="1018565"/>
            <a:ext cx="4013879" cy="3314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44DE413-6C14-4FDD-BF4F-ACDC560F6D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9" r="17681"/>
          <a:stretch/>
        </p:blipFill>
        <p:spPr>
          <a:xfrm rot="5400000">
            <a:off x="5573857" y="2090054"/>
            <a:ext cx="2151575" cy="307830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877A4043-7610-1E0C-D759-65F365EAB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6508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2274" y="1389686"/>
            <a:ext cx="4301726" cy="60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循环水温度的冷却装置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+mj-ea"/>
                <a:ea typeface="+mj-ea"/>
              </a:rPr>
              <a:t>  PCW</a:t>
            </a:r>
            <a:r>
              <a:rPr lang="zh-CN" altLang="en-US" sz="1200" dirty="0">
                <a:latin typeface="+mj-ea"/>
                <a:ea typeface="+mj-ea"/>
              </a:rPr>
              <a:t>和循环水交叉冷却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7211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 Heat Exchange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热交换器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29F3645-48FB-4699-B138-DECF0654E5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641" y="1013123"/>
            <a:ext cx="4013879" cy="3314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78AACBE-ECFB-41DF-A0A9-ECCEB37FD5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r="1546"/>
          <a:stretch/>
        </p:blipFill>
        <p:spPr>
          <a:xfrm rot="5400000">
            <a:off x="5558620" y="2095082"/>
            <a:ext cx="2160444" cy="306856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EDFF6BDB-6BBE-933A-6022-26A606B9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487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F82F3827-9163-E262-C1FC-8F4DC55E355D}"/>
              </a:ext>
            </a:extLst>
          </p:cNvPr>
          <p:cNvGrpSpPr/>
          <p:nvPr/>
        </p:nvGrpSpPr>
        <p:grpSpPr>
          <a:xfrm>
            <a:off x="1201155" y="974270"/>
            <a:ext cx="6741689" cy="3758067"/>
            <a:chOff x="1150454" y="573375"/>
            <a:chExt cx="6843092" cy="4311710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9A59ECF4-455C-4673-84A4-6A8DC34294C3}"/>
                </a:ext>
              </a:extLst>
            </p:cNvPr>
            <p:cNvSpPr txBox="1"/>
            <p:nvPr/>
          </p:nvSpPr>
          <p:spPr>
            <a:xfrm>
              <a:off x="2299555" y="573375"/>
              <a:ext cx="862445" cy="2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3" b="1" dirty="0" smtClean="0"/>
                <a:t>左侧</a:t>
              </a:r>
              <a:endParaRPr lang="ko-KR" altLang="en-US" sz="1013" b="1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E763FF1A-0CD9-4F68-BDB1-3398155AE691}"/>
                </a:ext>
              </a:extLst>
            </p:cNvPr>
            <p:cNvSpPr/>
            <p:nvPr/>
          </p:nvSpPr>
          <p:spPr>
            <a:xfrm>
              <a:off x="1150456" y="899493"/>
              <a:ext cx="3160643" cy="398559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8938B2F7-B10C-45F8-B3D7-B6FA667B8D7F}"/>
                </a:ext>
              </a:extLst>
            </p:cNvPr>
            <p:cNvSpPr txBox="1"/>
            <p:nvPr/>
          </p:nvSpPr>
          <p:spPr>
            <a:xfrm>
              <a:off x="5982001" y="573375"/>
              <a:ext cx="862445" cy="2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13" b="1" dirty="0"/>
                <a:t>右侧</a:t>
              </a:r>
              <a:endParaRPr lang="ko-KR" altLang="en-US" sz="1013" b="1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0F92762C-A7E6-4286-B911-753EF08BFE9A}"/>
                </a:ext>
              </a:extLst>
            </p:cNvPr>
            <p:cNvSpPr/>
            <p:nvPr/>
          </p:nvSpPr>
          <p:spPr>
            <a:xfrm>
              <a:off x="4832903" y="899493"/>
              <a:ext cx="3160643" cy="398559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BFDA9C92-8205-4564-817F-D9C8A1052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7980" y="1311967"/>
              <a:ext cx="3985592" cy="316064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CC20DFBB-9785-489D-AF42-803FE43F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20427" y="1311966"/>
              <a:ext cx="3985592" cy="3160643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="" xmlns:a16="http://schemas.microsoft.com/office/drawing/2014/main" id="{CCC41828-99D5-463B-8E15-A09EC4DBBE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53830D0-11F1-C5D1-0817-A2BA391F4CD2}"/>
              </a:ext>
            </a:extLst>
          </p:cNvPr>
          <p:cNvSpPr txBox="1"/>
          <p:nvPr/>
        </p:nvSpPr>
        <p:spPr>
          <a:xfrm>
            <a:off x="546181" y="621782"/>
            <a:ext cx="64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■ GAIA</a:t>
            </a:r>
            <a:r>
              <a:rPr lang="en-US" altLang="ko-KR" sz="1600" b="1" kern="0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lang="ko-KR" altLang="en-US" sz="1600" b="1" kern="0" dirty="0">
                <a:latin typeface="+mj-ea"/>
                <a:ea typeface="+mj-ea"/>
                <a:sym typeface="Wingdings" pitchFamily="2" charset="2"/>
              </a:rPr>
              <a:t>외관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1" name="제목 5">
            <a:extLst>
              <a:ext uri="{FF2B5EF4-FFF2-40B4-BE49-F238E27FC236}">
                <a16:creationId xmlns="" xmlns:a16="http://schemas.microsoft.com/office/drawing/2014/main" id="{97167937-4E2E-CE77-BD9E-A9940C25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概要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0442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2273" y="1291716"/>
            <a:ext cx="459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在热交换器冷却的循环水分配后需要的地方供</a:t>
            </a:r>
            <a:r>
              <a:rPr lang="zh-CN" altLang="en-US" sz="1200" dirty="0" smtClean="0">
                <a:latin typeface="+mj-ea"/>
                <a:ea typeface="+mj-ea"/>
              </a:rPr>
              <a:t>应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Flow Sensor : </a:t>
            </a:r>
            <a:r>
              <a:rPr lang="zh-CN" altLang="en-US" sz="1200" dirty="0" smtClean="0">
                <a:latin typeface="+mj-ea"/>
                <a:ea typeface="+mj-ea"/>
              </a:rPr>
              <a:t>循环水流量测量机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(6) Manifold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 err="1">
                <a:latin typeface="+mj-ea"/>
                <a:ea typeface="+mj-ea"/>
              </a:rPr>
              <a:t>매니폴드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362A967-5E31-4170-BD49-41B158A17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756" y="1002234"/>
            <a:ext cx="4013879" cy="3314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8AF6D3D-C834-4FDE-A46C-0D00642A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6"/>
          <a:stretch/>
        </p:blipFill>
        <p:spPr>
          <a:xfrm rot="5400000">
            <a:off x="4735164" y="2857663"/>
            <a:ext cx="2150918" cy="1522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9E1BCE3-49C0-4D7E-AD01-2A032ACACC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0" t="10301" b="14422"/>
          <a:stretch/>
        </p:blipFill>
        <p:spPr>
          <a:xfrm rot="5400000">
            <a:off x="6454848" y="2889545"/>
            <a:ext cx="2160443" cy="1468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6E32ABC-CC53-4B5C-9BBB-3AFF2FC87EED}"/>
              </a:ext>
            </a:extLst>
          </p:cNvPr>
          <p:cNvSpPr txBox="1"/>
          <p:nvPr/>
        </p:nvSpPr>
        <p:spPr>
          <a:xfrm>
            <a:off x="1581711" y="3550482"/>
            <a:ext cx="947211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Quench Line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F0284AC-2B86-4D5D-A6DF-DA5FAF99F1FA}"/>
              </a:ext>
            </a:extLst>
          </p:cNvPr>
          <p:cNvSpPr txBox="1"/>
          <p:nvPr/>
        </p:nvSpPr>
        <p:spPr>
          <a:xfrm>
            <a:off x="2277450" y="2844804"/>
            <a:ext cx="733520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Wet Line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34C61F1-878E-408C-95B7-9013B3913DD0}"/>
              </a:ext>
            </a:extLst>
          </p:cNvPr>
          <p:cNvSpPr txBox="1"/>
          <p:nvPr/>
        </p:nvSpPr>
        <p:spPr>
          <a:xfrm>
            <a:off x="2729680" y="2448674"/>
            <a:ext cx="773277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Swirl Line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57A6297-28A1-48C9-AAC1-6EA61FE0DAEF}"/>
              </a:ext>
            </a:extLst>
          </p:cNvPr>
          <p:cNvSpPr txBox="1"/>
          <p:nvPr/>
        </p:nvSpPr>
        <p:spPr>
          <a:xfrm>
            <a:off x="6684312" y="3946260"/>
            <a:ext cx="709005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Quench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B5FC519-7E69-471D-A873-7B7E3AA24D1E}"/>
              </a:ext>
            </a:extLst>
          </p:cNvPr>
          <p:cNvSpPr txBox="1"/>
          <p:nvPr/>
        </p:nvSpPr>
        <p:spPr>
          <a:xfrm>
            <a:off x="6811304" y="3474344"/>
            <a:ext cx="453721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Wet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DC68813-3781-470F-B09C-D70A4C7EEFB1}"/>
              </a:ext>
            </a:extLst>
          </p:cNvPr>
          <p:cNvSpPr txBox="1"/>
          <p:nvPr/>
        </p:nvSpPr>
        <p:spPr>
          <a:xfrm>
            <a:off x="6776995" y="3002427"/>
            <a:ext cx="502149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Swirl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3360BB2-A792-42A9-B366-3F7783C931DA}"/>
              </a:ext>
            </a:extLst>
          </p:cNvPr>
          <p:cNvSpPr/>
          <p:nvPr/>
        </p:nvSpPr>
        <p:spPr>
          <a:xfrm>
            <a:off x="5300991" y="3427781"/>
            <a:ext cx="844826" cy="6099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021FF616-42BE-A2A3-CA79-28BB1FE7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6800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2274" y="1395130"/>
            <a:ext cx="454121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测量在热交换器冷却完的循环水温度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1771" y="604137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(7) C/W Temp 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循环水温度传感器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0505E9F-E8DC-43E1-A815-BE772BD09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9"/>
          <a:stretch/>
        </p:blipFill>
        <p:spPr>
          <a:xfrm rot="5400000">
            <a:off x="5628010" y="2099609"/>
            <a:ext cx="2150917" cy="3059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1A0853F-B251-41E6-AE6B-0CC8DC546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8026" y="1018217"/>
            <a:ext cx="4016953" cy="330069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B90004C3-B02C-4BD1-A775-EE11B2BFC877}"/>
              </a:ext>
            </a:extLst>
          </p:cNvPr>
          <p:cNvSpPr/>
          <p:nvPr/>
        </p:nvSpPr>
        <p:spPr>
          <a:xfrm>
            <a:off x="2110239" y="1534358"/>
            <a:ext cx="844826" cy="12556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E7971DAD-ABC7-CDCA-717B-419D541F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7934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2274" y="1389687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测量</a:t>
            </a:r>
            <a:r>
              <a:rPr lang="en-US" altLang="zh-CN" sz="1200" dirty="0">
                <a:latin typeface="+mj-ea"/>
                <a:ea typeface="+mj-ea"/>
              </a:rPr>
              <a:t>Tank</a:t>
            </a:r>
            <a:r>
              <a:rPr lang="zh-CN" altLang="en-US" sz="1200" dirty="0">
                <a:latin typeface="+mj-ea"/>
                <a:ea typeface="+mj-ea"/>
              </a:rPr>
              <a:t>内部水位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1768" y="62046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(8) S1S2S3 Level 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66A3DD5-A3CB-4F70-93FC-8D6930156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5433" y="1051019"/>
            <a:ext cx="4023403" cy="331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C5BC1E5-0E07-4A74-A4EB-F48CD6DB7E73}"/>
              </a:ext>
            </a:extLst>
          </p:cNvPr>
          <p:cNvSpPr/>
          <p:nvPr/>
        </p:nvSpPr>
        <p:spPr>
          <a:xfrm>
            <a:off x="1717929" y="1708972"/>
            <a:ext cx="1326874" cy="1228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4" name="그림 13" descr="Heat Exchanger.jpg">
            <a:extLst>
              <a:ext uri="{FF2B5EF4-FFF2-40B4-BE49-F238E27FC236}">
                <a16:creationId xmlns="" xmlns:a16="http://schemas.microsoft.com/office/drawing/2014/main" id="{9674341D-FA89-4BED-8400-EAD3351864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0266" t="13525" b="19721"/>
          <a:stretch/>
        </p:blipFill>
        <p:spPr>
          <a:xfrm rot="5400000">
            <a:off x="4598419" y="2884448"/>
            <a:ext cx="2150917" cy="1512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316B36-1956-49A3-9DB4-EF8CD6CDAF1E}"/>
              </a:ext>
            </a:extLst>
          </p:cNvPr>
          <p:cNvSpPr txBox="1"/>
          <p:nvPr/>
        </p:nvSpPr>
        <p:spPr>
          <a:xfrm>
            <a:off x="6539468" y="3565605"/>
            <a:ext cx="11833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S1 : High</a:t>
            </a:r>
          </a:p>
          <a:p>
            <a:endParaRPr lang="en-US" altLang="ko-KR" sz="1050" b="1" dirty="0">
              <a:latin typeface="+mj-ea"/>
              <a:ea typeface="+mj-ea"/>
            </a:endParaRPr>
          </a:p>
          <a:p>
            <a:r>
              <a:rPr lang="en-US" altLang="ko-KR" sz="1050" b="1" dirty="0">
                <a:latin typeface="+mj-ea"/>
                <a:ea typeface="+mj-ea"/>
              </a:rPr>
              <a:t>S2 : Middle</a:t>
            </a:r>
          </a:p>
          <a:p>
            <a:endParaRPr lang="en-US" altLang="ko-KR" sz="1050" b="1" dirty="0">
              <a:latin typeface="+mj-ea"/>
              <a:ea typeface="+mj-ea"/>
            </a:endParaRPr>
          </a:p>
          <a:p>
            <a:r>
              <a:rPr lang="en-US" altLang="ko-KR" sz="1050" b="1" dirty="0">
                <a:latin typeface="+mj-ea"/>
                <a:ea typeface="+mj-ea"/>
              </a:rPr>
              <a:t>S3 : Low       </a:t>
            </a: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39F087EC-282D-243E-AD26-1BF4FBCD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/>
              <a:t>内部构造 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6429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25945" y="1346146"/>
            <a:ext cx="44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测量</a:t>
            </a:r>
            <a:r>
              <a:rPr lang="en-US" altLang="zh-CN" sz="1200" dirty="0">
                <a:latin typeface="+mj-ea"/>
                <a:ea typeface="+mj-ea"/>
              </a:rPr>
              <a:t>Tank</a:t>
            </a:r>
            <a:r>
              <a:rPr lang="zh-CN" altLang="en-US" sz="1200" dirty="0">
                <a:latin typeface="+mj-ea"/>
                <a:ea typeface="+mj-ea"/>
              </a:rPr>
              <a:t>内部最高的水位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46328" y="604139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(9) S5 Level </a:t>
            </a:r>
            <a:r>
              <a:rPr lang="en-US" altLang="ko-KR" sz="1600" b="1" dirty="0" smtClean="0">
                <a:latin typeface="+mj-ea"/>
                <a:ea typeface="+mj-ea"/>
              </a:rPr>
              <a:t>Sensor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66A3DD5-A3CB-4F70-93FC-8D6930156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0879" y="1018362"/>
            <a:ext cx="4023403" cy="331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C5BC1E5-0E07-4A74-A4EB-F48CD6DB7E73}"/>
              </a:ext>
            </a:extLst>
          </p:cNvPr>
          <p:cNvSpPr/>
          <p:nvPr/>
        </p:nvSpPr>
        <p:spPr>
          <a:xfrm>
            <a:off x="2311948" y="2873075"/>
            <a:ext cx="1056353" cy="1111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A316B36-1956-49A3-9DB4-EF8CD6CDAF1E}"/>
              </a:ext>
            </a:extLst>
          </p:cNvPr>
          <p:cNvSpPr txBox="1"/>
          <p:nvPr/>
        </p:nvSpPr>
        <p:spPr>
          <a:xfrm>
            <a:off x="6909897" y="4123457"/>
            <a:ext cx="11833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S5 : High </a:t>
            </a:r>
            <a:r>
              <a:rPr lang="en-US" altLang="ko-KR" sz="1050" b="1" dirty="0" err="1">
                <a:latin typeface="+mj-ea"/>
                <a:ea typeface="+mj-ea"/>
              </a:rPr>
              <a:t>High</a:t>
            </a:r>
            <a:r>
              <a:rPr lang="en-US" altLang="ko-KR" sz="1050" b="1" dirty="0">
                <a:latin typeface="+mj-ea"/>
                <a:ea typeface="+mj-ea"/>
              </a:rPr>
              <a:t>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83BFDC0-FDD1-4B35-A528-D5393DDF9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3931" y="2753581"/>
            <a:ext cx="2160444" cy="1762455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="" xmlns:a16="http://schemas.microsoft.com/office/drawing/2014/main" id="{E710346E-B4E5-CD5E-3075-0B6EF4AC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/>
              <a:t>内部构造</a:t>
            </a:r>
            <a:r>
              <a:rPr lang="en-US" altLang="ko-KR" dirty="0" smtClean="0">
                <a:latin typeface="+mj-ea"/>
              </a:rPr>
              <a:t>– </a:t>
            </a:r>
            <a:r>
              <a:rPr lang="en-US" altLang="ko-KR" dirty="0">
                <a:latin typeface="+mj-ea"/>
              </a:rPr>
              <a:t>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5413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DD6329-A845-4CB7-8BE2-F0C6F621EF4C}"/>
              </a:ext>
            </a:extLst>
          </p:cNvPr>
          <p:cNvSpPr txBox="1"/>
          <p:nvPr/>
        </p:nvSpPr>
        <p:spPr>
          <a:xfrm>
            <a:off x="4842274" y="1389687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测量</a:t>
            </a:r>
            <a:r>
              <a:rPr lang="en-US" altLang="zh-CN" sz="1200" dirty="0">
                <a:latin typeface="+mj-ea"/>
                <a:ea typeface="+mj-ea"/>
              </a:rPr>
              <a:t>Tank</a:t>
            </a:r>
            <a:r>
              <a:rPr lang="zh-CN" altLang="en-US" sz="1200" dirty="0">
                <a:latin typeface="+mj-ea"/>
                <a:ea typeface="+mj-ea"/>
              </a:rPr>
              <a:t>内部循环水的温度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A1E63E-AEC1-4C81-940F-C59BCD5126A4}"/>
              </a:ext>
            </a:extLst>
          </p:cNvPr>
          <p:cNvSpPr txBox="1"/>
          <p:nvPr/>
        </p:nvSpPr>
        <p:spPr>
          <a:xfrm>
            <a:off x="4651770" y="615025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(10) Tank Temp 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en-US" altLang="zh-CN" sz="1600" b="1" dirty="0" smtClean="0">
                <a:latin typeface="+mj-ea"/>
                <a:ea typeface="+mj-ea"/>
              </a:rPr>
              <a:t>Tank </a:t>
            </a:r>
            <a:r>
              <a:rPr lang="zh-CN" altLang="en-US" sz="1600" b="1" dirty="0" smtClean="0">
                <a:latin typeface="+mj-ea"/>
                <a:ea typeface="+mj-ea"/>
              </a:rPr>
              <a:t>温度传感器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66A3DD5-A3CB-4F70-93FC-8D6930156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210" y="1007475"/>
            <a:ext cx="4023403" cy="331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C5BC1E5-0E07-4A74-A4EB-F48CD6DB7E73}"/>
              </a:ext>
            </a:extLst>
          </p:cNvPr>
          <p:cNvSpPr/>
          <p:nvPr/>
        </p:nvSpPr>
        <p:spPr>
          <a:xfrm>
            <a:off x="1403940" y="2862188"/>
            <a:ext cx="1056353" cy="1111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4" name="그림 13" descr="Heat Exchanger.jpg">
            <a:extLst>
              <a:ext uri="{FF2B5EF4-FFF2-40B4-BE49-F238E27FC236}">
                <a16:creationId xmlns="" xmlns:a16="http://schemas.microsoft.com/office/drawing/2014/main" id="{B7AE89DB-255C-4C8D-B285-4869653B27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729"/>
          <a:stretch/>
        </p:blipFill>
        <p:spPr>
          <a:xfrm>
            <a:off x="5169828" y="2554108"/>
            <a:ext cx="3067658" cy="2150918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962CEF74-5D5B-C77B-CD27-23266F8D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/>
              <a:t>内</a:t>
            </a:r>
            <a:r>
              <a:rPr lang="zh-CN" altLang="en-US" dirty="0" smtClean="0"/>
              <a:t>部构造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4210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2024288-8A5B-48E4-B908-AEF9108065B3}"/>
              </a:ext>
            </a:extLst>
          </p:cNvPr>
          <p:cNvSpPr txBox="1"/>
          <p:nvPr/>
        </p:nvSpPr>
        <p:spPr>
          <a:xfrm>
            <a:off x="4842272" y="765140"/>
            <a:ext cx="3375422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LNG Line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Main CDA Line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O2 Line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Main N2 Line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3A9084B-ABD1-4065-80B8-323B577F6B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546" y="1011431"/>
            <a:ext cx="4016953" cy="33142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A7BB90A4-DE47-4C98-B0AE-49BDFA23EF91}"/>
              </a:ext>
            </a:extLst>
          </p:cNvPr>
          <p:cNvSpPr/>
          <p:nvPr/>
        </p:nvSpPr>
        <p:spPr>
          <a:xfrm>
            <a:off x="1684089" y="740228"/>
            <a:ext cx="1794013" cy="38762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29DA417-A90C-43DB-A975-58CA40C87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7" r="5463"/>
          <a:stretch/>
        </p:blipFill>
        <p:spPr>
          <a:xfrm>
            <a:off x="5093675" y="2575879"/>
            <a:ext cx="3068565" cy="21509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69CB8AE-3105-4072-B673-5AF042574522}"/>
              </a:ext>
            </a:extLst>
          </p:cNvPr>
          <p:cNvSpPr txBox="1"/>
          <p:nvPr/>
        </p:nvSpPr>
        <p:spPr>
          <a:xfrm>
            <a:off x="7653054" y="2511682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9AA1906-84BE-42F9-866F-3963B07410F5}"/>
              </a:ext>
            </a:extLst>
          </p:cNvPr>
          <p:cNvSpPr txBox="1"/>
          <p:nvPr/>
        </p:nvSpPr>
        <p:spPr>
          <a:xfrm>
            <a:off x="6813890" y="3110155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2EEC944-1C1C-40A2-9060-E16850A9F5CF}"/>
              </a:ext>
            </a:extLst>
          </p:cNvPr>
          <p:cNvSpPr txBox="1"/>
          <p:nvPr/>
        </p:nvSpPr>
        <p:spPr>
          <a:xfrm>
            <a:off x="6002499" y="2615179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05D9695-FC98-4EBB-8A6F-9B2A54ADDE77}"/>
              </a:ext>
            </a:extLst>
          </p:cNvPr>
          <p:cNvSpPr txBox="1"/>
          <p:nvPr/>
        </p:nvSpPr>
        <p:spPr>
          <a:xfrm>
            <a:off x="5409028" y="2717560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E13971C9-873E-1B0D-D9A2-33A3D219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5506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F734D6-0395-453D-A825-B4D0E3BEC72F}"/>
              </a:ext>
            </a:extLst>
          </p:cNvPr>
          <p:cNvSpPr txBox="1"/>
          <p:nvPr/>
        </p:nvSpPr>
        <p:spPr>
          <a:xfrm>
            <a:off x="4787844" y="1171973"/>
            <a:ext cx="444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用于火焰形成燃料的天然气供应线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BEA824-41CE-43E8-96E6-BF28A21F039F}"/>
              </a:ext>
            </a:extLst>
          </p:cNvPr>
          <p:cNvSpPr txBox="1"/>
          <p:nvPr/>
        </p:nvSpPr>
        <p:spPr>
          <a:xfrm>
            <a:off x="4651768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LNG Line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DCE3D5F-71F4-4FB4-A4BB-048EA937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8261"/>
          <a:stretch/>
        </p:blipFill>
        <p:spPr>
          <a:xfrm>
            <a:off x="770890" y="652430"/>
            <a:ext cx="3314268" cy="4013878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18FDFD06-D82F-9F46-10B5-A5A21503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7197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F734D6-0395-453D-A825-B4D0E3BEC72F}"/>
              </a:ext>
            </a:extLst>
          </p:cNvPr>
          <p:cNvSpPr txBox="1"/>
          <p:nvPr/>
        </p:nvSpPr>
        <p:spPr>
          <a:xfrm>
            <a:off x="4842274" y="1427787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天然气手动开关阀门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BEA824-41CE-43E8-96E6-BF28A21F039F}"/>
              </a:ext>
            </a:extLst>
          </p:cNvPr>
          <p:cNvSpPr txBox="1"/>
          <p:nvPr/>
        </p:nvSpPr>
        <p:spPr>
          <a:xfrm>
            <a:off x="4651770" y="598696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(1)-1 LNG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(LNG </a:t>
            </a:r>
            <a:r>
              <a:rPr lang="zh-CN" altLang="en-US" sz="1600" b="1" dirty="0" smtClean="0">
                <a:latin typeface="+mj-ea"/>
                <a:ea typeface="+mj-ea"/>
              </a:rPr>
              <a:t>手动阀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DCE3D5F-71F4-4FB4-A4BB-048EA937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8261"/>
          <a:stretch/>
        </p:blipFill>
        <p:spPr>
          <a:xfrm>
            <a:off x="825321" y="679645"/>
            <a:ext cx="3314268" cy="40138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78A5B93-ED58-4072-AD07-C5F46CCAF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2" r="5314"/>
          <a:stretch/>
        </p:blipFill>
        <p:spPr>
          <a:xfrm rot="5400000">
            <a:off x="5487012" y="2111613"/>
            <a:ext cx="2150918" cy="30685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3156028" y="1781946"/>
            <a:ext cx="496957" cy="442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52985" y="2003092"/>
            <a:ext cx="1375203" cy="5686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5">
            <a:extLst>
              <a:ext uri="{FF2B5EF4-FFF2-40B4-BE49-F238E27FC236}">
                <a16:creationId xmlns="" xmlns:a16="http://schemas.microsoft.com/office/drawing/2014/main" id="{BAE5E122-D0F5-26CD-0BAD-100B997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9876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F734D6-0395-453D-A825-B4D0E3BEC72F}"/>
              </a:ext>
            </a:extLst>
          </p:cNvPr>
          <p:cNvSpPr txBox="1"/>
          <p:nvPr/>
        </p:nvSpPr>
        <p:spPr>
          <a:xfrm>
            <a:off x="4836831" y="1308044"/>
            <a:ext cx="430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点火时控制天然气供应的电磁阀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BEA824-41CE-43E8-96E6-BF28A21F039F}"/>
              </a:ext>
            </a:extLst>
          </p:cNvPr>
          <p:cNvSpPr txBox="1"/>
          <p:nvPr/>
        </p:nvSpPr>
        <p:spPr>
          <a:xfrm>
            <a:off x="4651770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(1)-2 LNG Solenoid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主</a:t>
            </a:r>
            <a:r>
              <a:rPr lang="en-US" altLang="ko-KR" sz="1600" b="1" dirty="0" smtClean="0">
                <a:latin typeface="+mj-ea"/>
                <a:ea typeface="+mj-ea"/>
              </a:rPr>
              <a:t>LNG </a:t>
            </a:r>
            <a:r>
              <a:rPr lang="zh-CN" altLang="en-US" sz="1600" b="1" dirty="0" smtClean="0">
                <a:latin typeface="+mj-ea"/>
                <a:ea typeface="+mj-ea"/>
              </a:rPr>
              <a:t>电磁阀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DCE3D5F-71F4-4FB4-A4BB-048EA937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8261"/>
          <a:stretch/>
        </p:blipFill>
        <p:spPr>
          <a:xfrm>
            <a:off x="808987" y="674203"/>
            <a:ext cx="3314268" cy="40138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3239148" y="2151167"/>
            <a:ext cx="496957" cy="4020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36105" y="2352209"/>
            <a:ext cx="1455540" cy="2010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A26B3DF-20ED-4B3A-AE63-8AEBE19DD5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6" r="15747"/>
          <a:stretch/>
        </p:blipFill>
        <p:spPr>
          <a:xfrm rot="5400000">
            <a:off x="5650469" y="2106174"/>
            <a:ext cx="2150917" cy="306856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199116AF-EE70-81B3-C892-4169A8A4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91168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F734D6-0395-453D-A825-B4D0E3BEC72F}"/>
              </a:ext>
            </a:extLst>
          </p:cNvPr>
          <p:cNvSpPr txBox="1"/>
          <p:nvPr/>
        </p:nvSpPr>
        <p:spPr>
          <a:xfrm>
            <a:off x="4842274" y="1560878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点火时按照天然气设定值，流量供应的控制器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BEA824-41CE-43E8-96E6-BF28A21F039F}"/>
              </a:ext>
            </a:extLst>
          </p:cNvPr>
          <p:cNvSpPr txBox="1"/>
          <p:nvPr/>
        </p:nvSpPr>
        <p:spPr>
          <a:xfrm>
            <a:off x="4651770" y="609581"/>
            <a:ext cx="337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(1)-3 LNG MFC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</a:t>
            </a:r>
            <a:r>
              <a:rPr lang="en-US" altLang="ko-KR" sz="1600" b="1" dirty="0" smtClean="0">
                <a:latin typeface="+mj-ea"/>
                <a:ea typeface="+mj-ea"/>
              </a:rPr>
              <a:t>[Mass Flow Controller]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       (LNG </a:t>
            </a:r>
            <a:r>
              <a:rPr lang="zh-CN" altLang="en-US" sz="1600" b="1" dirty="0" smtClean="0">
                <a:latin typeface="+mj-ea"/>
                <a:ea typeface="+mj-ea"/>
              </a:rPr>
              <a:t>流量控制器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DCE3D5F-71F4-4FB4-A4BB-048EA937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8261"/>
          <a:stretch/>
        </p:blipFill>
        <p:spPr>
          <a:xfrm>
            <a:off x="738230" y="652430"/>
            <a:ext cx="3314268" cy="40138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3048815" y="3409072"/>
            <a:ext cx="715152" cy="6745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3763967" y="3645897"/>
            <a:ext cx="1335151" cy="1004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1589225-D62C-4AAF-A330-931DB3270A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3" r="3796"/>
          <a:stretch/>
        </p:blipFill>
        <p:spPr>
          <a:xfrm rot="5400000">
            <a:off x="5557942" y="2111614"/>
            <a:ext cx="2150917" cy="306856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D943281D-469F-6370-3193-FC5A1FAA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008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CADE32F-34EF-4F73-96ED-8E9E30E45490}"/>
              </a:ext>
            </a:extLst>
          </p:cNvPr>
          <p:cNvSpPr txBox="1"/>
          <p:nvPr/>
        </p:nvSpPr>
        <p:spPr>
          <a:xfrm>
            <a:off x="4720352" y="1301089"/>
            <a:ext cx="26133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Touch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Panel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Power Switch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EMO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Switch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</a:t>
            </a:r>
            <a:r>
              <a:rPr lang="zh-CN" altLang="en-US" sz="1600" b="1" dirty="0" smtClean="0">
                <a:latin typeface="+mj-ea"/>
                <a:ea typeface="+mj-ea"/>
              </a:rPr>
              <a:t>排气扇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(5) </a:t>
            </a:r>
            <a:r>
              <a:rPr lang="zh-CN" altLang="en-US" sz="1600" b="1" dirty="0" smtClean="0">
                <a:latin typeface="+mj-ea"/>
                <a:ea typeface="+mj-ea"/>
              </a:rPr>
              <a:t>电箱</a:t>
            </a:r>
            <a:r>
              <a:rPr lang="ko-KR" altLang="en-US" sz="1600" b="1" dirty="0" smtClean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Door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Switch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B0EC7EA-F8F0-B63D-0C68-442E50C3648C}"/>
              </a:ext>
            </a:extLst>
          </p:cNvPr>
          <p:cNvGrpSpPr/>
          <p:nvPr/>
        </p:nvGrpSpPr>
        <p:grpSpPr>
          <a:xfrm>
            <a:off x="648721" y="669471"/>
            <a:ext cx="3574256" cy="4062867"/>
            <a:chOff x="926307" y="519113"/>
            <a:chExt cx="3645694" cy="4429127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F080BB64-2765-49E8-A3B0-B267A3740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65" t="13012" r="7210" b="11246"/>
            <a:stretch/>
          </p:blipFill>
          <p:spPr>
            <a:xfrm rot="5400000">
              <a:off x="534590" y="910830"/>
              <a:ext cx="4429127" cy="3645694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AA9CCDDA-29F3-4EBD-AE45-524AD926B49D}"/>
                </a:ext>
              </a:extLst>
            </p:cNvPr>
            <p:cNvSpPr/>
            <p:nvPr/>
          </p:nvSpPr>
          <p:spPr>
            <a:xfrm>
              <a:off x="1693043" y="1153845"/>
              <a:ext cx="389659" cy="41044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AB63368C-DC99-4D15-9BD0-8517693C1F68}"/>
                </a:ext>
              </a:extLst>
            </p:cNvPr>
            <p:cNvSpPr/>
            <p:nvPr/>
          </p:nvSpPr>
          <p:spPr>
            <a:xfrm>
              <a:off x="3277709" y="3438860"/>
              <a:ext cx="389659" cy="41044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="" xmlns:a16="http://schemas.microsoft.com/office/drawing/2014/main" id="{0181296C-9129-4FA7-B268-629A7ED1604D}"/>
                </a:ext>
              </a:extLst>
            </p:cNvPr>
            <p:cNvSpPr/>
            <p:nvPr/>
          </p:nvSpPr>
          <p:spPr>
            <a:xfrm>
              <a:off x="3268351" y="1153845"/>
              <a:ext cx="389659" cy="41044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="" xmlns:a16="http://schemas.microsoft.com/office/drawing/2014/main" id="{DFE6A457-9B63-424C-A71C-78E0036F6DD3}"/>
                </a:ext>
              </a:extLst>
            </p:cNvPr>
            <p:cNvSpPr/>
            <p:nvPr/>
          </p:nvSpPr>
          <p:spPr>
            <a:xfrm>
              <a:off x="1736135" y="3438861"/>
              <a:ext cx="389659" cy="41044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0EDA9345-5A4C-484D-9225-32D8589D3F50}"/>
                </a:ext>
              </a:extLst>
            </p:cNvPr>
            <p:cNvSpPr txBox="1"/>
            <p:nvPr/>
          </p:nvSpPr>
          <p:spPr>
            <a:xfrm>
              <a:off x="2082702" y="122056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3C8B05A-943A-4229-9C8C-444C9FC606C6}"/>
                </a:ext>
              </a:extLst>
            </p:cNvPr>
            <p:cNvSpPr txBox="1"/>
            <p:nvPr/>
          </p:nvSpPr>
          <p:spPr>
            <a:xfrm>
              <a:off x="3018969" y="350558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D7AA6C5-8B93-4651-B22F-3C4416DD0B04}"/>
                </a:ext>
              </a:extLst>
            </p:cNvPr>
            <p:cNvSpPr txBox="1"/>
            <p:nvPr/>
          </p:nvSpPr>
          <p:spPr>
            <a:xfrm>
              <a:off x="2123694" y="350558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9C25027-B29A-4BCF-98C7-F2D210157DF2}"/>
                </a:ext>
              </a:extLst>
            </p:cNvPr>
            <p:cNvSpPr txBox="1"/>
            <p:nvPr/>
          </p:nvSpPr>
          <p:spPr>
            <a:xfrm>
              <a:off x="3018969" y="122056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F6E8F97D-DAB7-45A2-9786-0E050829DAB3}"/>
                </a:ext>
              </a:extLst>
            </p:cNvPr>
            <p:cNvSpPr/>
            <p:nvPr/>
          </p:nvSpPr>
          <p:spPr>
            <a:xfrm>
              <a:off x="2346743" y="1738922"/>
              <a:ext cx="711777" cy="53513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="" xmlns:a16="http://schemas.microsoft.com/office/drawing/2014/main" id="{4CBE07B0-5F98-484E-B0ED-131CFACD6295}"/>
                </a:ext>
              </a:extLst>
            </p:cNvPr>
            <p:cNvSpPr/>
            <p:nvPr/>
          </p:nvSpPr>
          <p:spPr>
            <a:xfrm>
              <a:off x="2403365" y="2318352"/>
              <a:ext cx="550718" cy="23899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="" xmlns:a16="http://schemas.microsoft.com/office/drawing/2014/main" id="{9C5C12AC-B9B5-4383-B318-F4D1823CB5CB}"/>
                </a:ext>
              </a:extLst>
            </p:cNvPr>
            <p:cNvSpPr/>
            <p:nvPr/>
          </p:nvSpPr>
          <p:spPr>
            <a:xfrm>
              <a:off x="3708655" y="657978"/>
              <a:ext cx="436418" cy="485926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658705A-B831-4D83-A13E-17E70EFE8CC5}"/>
                </a:ext>
              </a:extLst>
            </p:cNvPr>
            <p:cNvSpPr txBox="1"/>
            <p:nvPr/>
          </p:nvSpPr>
          <p:spPr>
            <a:xfrm>
              <a:off x="2111052" y="1908533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0C7AE0DD-5FB6-498C-9722-FC3E9C3B011D}"/>
                </a:ext>
              </a:extLst>
            </p:cNvPr>
            <p:cNvSpPr txBox="1"/>
            <p:nvPr/>
          </p:nvSpPr>
          <p:spPr>
            <a:xfrm>
              <a:off x="3428751" y="749448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9AB92A47-D0A4-469E-B303-3D0126FFE814}"/>
                </a:ext>
              </a:extLst>
            </p:cNvPr>
            <p:cNvSpPr txBox="1"/>
            <p:nvPr/>
          </p:nvSpPr>
          <p:spPr>
            <a:xfrm>
              <a:off x="2187643" y="2322083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924A3FC-366E-43F0-A212-707502D849E5}"/>
                </a:ext>
              </a:extLst>
            </p:cNvPr>
            <p:cNvSpPr txBox="1"/>
            <p:nvPr/>
          </p:nvSpPr>
          <p:spPr>
            <a:xfrm>
              <a:off x="3428750" y="1691901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="" xmlns:a16="http://schemas.microsoft.com/office/drawing/2014/main" id="{717DE364-0F5E-49C0-938C-07F4F29E1480}"/>
                </a:ext>
              </a:extLst>
            </p:cNvPr>
            <p:cNvSpPr/>
            <p:nvPr/>
          </p:nvSpPr>
          <p:spPr>
            <a:xfrm>
              <a:off x="3410890" y="1961947"/>
              <a:ext cx="285100" cy="41044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제목 5">
            <a:extLst>
              <a:ext uri="{FF2B5EF4-FFF2-40B4-BE49-F238E27FC236}">
                <a16:creationId xmlns="" xmlns:a16="http://schemas.microsoft.com/office/drawing/2014/main" id="{7E61A848-2599-3987-900C-23EB3AAC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前面</a:t>
            </a:r>
            <a:r>
              <a:rPr lang="zh-CN" altLang="en-US" dirty="0" smtClean="0"/>
              <a:t>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2810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DCE3D5F-71F4-4FB4-A4BB-048EA937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8261"/>
          <a:stretch/>
        </p:blipFill>
        <p:spPr>
          <a:xfrm>
            <a:off x="798102" y="668759"/>
            <a:ext cx="3314268" cy="40138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3157674" y="4096540"/>
            <a:ext cx="511399" cy="4111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3669073" y="3660146"/>
            <a:ext cx="1495358" cy="641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D3DE784-17C3-49CF-AE3F-2F5E45D008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5" r="12125"/>
          <a:stretch/>
        </p:blipFill>
        <p:spPr>
          <a:xfrm rot="5400000">
            <a:off x="5631260" y="2125863"/>
            <a:ext cx="2134907" cy="3068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8739273-B00F-49EE-BBF5-16AA1FE7309F}"/>
              </a:ext>
            </a:extLst>
          </p:cNvPr>
          <p:cNvSpPr txBox="1"/>
          <p:nvPr/>
        </p:nvSpPr>
        <p:spPr>
          <a:xfrm>
            <a:off x="4842274" y="1286273"/>
            <a:ext cx="436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点火时控制天然气供应的电磁阀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40886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(1)-4 LNG Solenoid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副</a:t>
            </a:r>
            <a:r>
              <a:rPr lang="en-US" altLang="ko-KR" sz="1600" b="1" dirty="0" smtClean="0">
                <a:latin typeface="+mj-ea"/>
                <a:ea typeface="+mj-ea"/>
              </a:rPr>
              <a:t>LNG </a:t>
            </a:r>
            <a:r>
              <a:rPr lang="zh-CN" altLang="en-US" sz="1600" b="1" dirty="0" smtClean="0">
                <a:latin typeface="+mj-ea"/>
                <a:ea typeface="+mj-ea"/>
              </a:rPr>
              <a:t>电磁阀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1FAA8827-65E7-44E5-A790-F3DA5221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629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46328" y="598696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Main CDA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7F99261-B9AA-4ADE-B5EE-182603B60329}"/>
              </a:ext>
            </a:extLst>
          </p:cNvPr>
          <p:cNvSpPr txBox="1"/>
          <p:nvPr/>
        </p:nvSpPr>
        <p:spPr>
          <a:xfrm>
            <a:off x="4842274" y="1150200"/>
            <a:ext cx="3664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用于火焰形成燃料</a:t>
            </a:r>
            <a:r>
              <a:rPr lang="zh-CN" altLang="en-US" sz="1200" dirty="0" smtClean="0">
                <a:latin typeface="+mj-ea"/>
              </a:rPr>
              <a:t>的</a:t>
            </a:r>
            <a:r>
              <a:rPr lang="en-US" altLang="zh-CN" sz="1200" dirty="0" smtClean="0">
                <a:latin typeface="+mj-ea"/>
              </a:rPr>
              <a:t>CDA</a:t>
            </a:r>
            <a:r>
              <a:rPr lang="zh-CN" altLang="en-US" sz="1200" dirty="0" smtClean="0">
                <a:latin typeface="+mj-ea"/>
              </a:rPr>
              <a:t>供</a:t>
            </a:r>
            <a:r>
              <a:rPr lang="zh-CN" altLang="en-US" sz="1200" dirty="0">
                <a:latin typeface="+mj-ea"/>
              </a:rPr>
              <a:t>应线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E1E85A0-00BB-49FD-A37C-5B031630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20483"/>
          <a:stretch/>
        </p:blipFill>
        <p:spPr>
          <a:xfrm>
            <a:off x="770890" y="654644"/>
            <a:ext cx="3314267" cy="401695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="" xmlns:a16="http://schemas.microsoft.com/office/drawing/2014/main" id="{8504A50A-EA4B-4F48-8E55-1CB31051949A}"/>
              </a:ext>
            </a:extLst>
          </p:cNvPr>
          <p:cNvSpPr/>
          <p:nvPr/>
        </p:nvSpPr>
        <p:spPr>
          <a:xfrm>
            <a:off x="3336356" y="2781064"/>
            <a:ext cx="203752" cy="377687"/>
          </a:xfrm>
          <a:custGeom>
            <a:avLst/>
            <a:gdLst>
              <a:gd name="connsiteX0" fmla="*/ 251791 w 251791"/>
              <a:gd name="connsiteY0" fmla="*/ 0 h 503583"/>
              <a:gd name="connsiteX1" fmla="*/ 19878 w 251791"/>
              <a:gd name="connsiteY1" fmla="*/ 218661 h 503583"/>
              <a:gd name="connsiteX2" fmla="*/ 0 w 251791"/>
              <a:gd name="connsiteY2" fmla="*/ 503583 h 50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91" h="503583">
                <a:moveTo>
                  <a:pt x="251791" y="0"/>
                </a:moveTo>
                <a:cubicBezTo>
                  <a:pt x="156817" y="67365"/>
                  <a:pt x="61843" y="134731"/>
                  <a:pt x="19878" y="218661"/>
                </a:cubicBezTo>
                <a:cubicBezTo>
                  <a:pt x="-22087" y="302591"/>
                  <a:pt x="35339" y="451679"/>
                  <a:pt x="0" y="503583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E30F6E16-57E2-4E5B-AB1F-334D2D1545CB}"/>
              </a:ext>
            </a:extLst>
          </p:cNvPr>
          <p:cNvSpPr/>
          <p:nvPr/>
        </p:nvSpPr>
        <p:spPr>
          <a:xfrm>
            <a:off x="3395756" y="2797155"/>
            <a:ext cx="203751" cy="361596"/>
          </a:xfrm>
          <a:custGeom>
            <a:avLst/>
            <a:gdLst>
              <a:gd name="connsiteX0" fmla="*/ 183919 w 183919"/>
              <a:gd name="connsiteY0" fmla="*/ 0 h 410817"/>
              <a:gd name="connsiteX1" fmla="*/ 18267 w 183919"/>
              <a:gd name="connsiteY1" fmla="*/ 159026 h 410817"/>
              <a:gd name="connsiteX2" fmla="*/ 11641 w 183919"/>
              <a:gd name="connsiteY2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919" h="410817">
                <a:moveTo>
                  <a:pt x="183919" y="0"/>
                </a:moveTo>
                <a:cubicBezTo>
                  <a:pt x="115449" y="45278"/>
                  <a:pt x="46980" y="90557"/>
                  <a:pt x="18267" y="159026"/>
                </a:cubicBezTo>
                <a:cubicBezTo>
                  <a:pt x="-10446" y="227495"/>
                  <a:pt x="597" y="319156"/>
                  <a:pt x="11641" y="410817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1B7C9413-11B9-528A-863E-DD5A8F21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>
                <a:latin typeface="+mj-ea"/>
              </a:rPr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5467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E1E85A0-00BB-49FD-A37C-5B031630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20483"/>
          <a:stretch/>
        </p:blipFill>
        <p:spPr>
          <a:xfrm>
            <a:off x="803545" y="670973"/>
            <a:ext cx="3314267" cy="401695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="" xmlns:a16="http://schemas.microsoft.com/office/drawing/2014/main" id="{8504A50A-EA4B-4F48-8E55-1CB31051949A}"/>
              </a:ext>
            </a:extLst>
          </p:cNvPr>
          <p:cNvSpPr/>
          <p:nvPr/>
        </p:nvSpPr>
        <p:spPr>
          <a:xfrm>
            <a:off x="3363569" y="2753849"/>
            <a:ext cx="203752" cy="377687"/>
          </a:xfrm>
          <a:custGeom>
            <a:avLst/>
            <a:gdLst>
              <a:gd name="connsiteX0" fmla="*/ 251791 w 251791"/>
              <a:gd name="connsiteY0" fmla="*/ 0 h 503583"/>
              <a:gd name="connsiteX1" fmla="*/ 19878 w 251791"/>
              <a:gd name="connsiteY1" fmla="*/ 218661 h 503583"/>
              <a:gd name="connsiteX2" fmla="*/ 0 w 251791"/>
              <a:gd name="connsiteY2" fmla="*/ 503583 h 50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91" h="503583">
                <a:moveTo>
                  <a:pt x="251791" y="0"/>
                </a:moveTo>
                <a:cubicBezTo>
                  <a:pt x="156817" y="67365"/>
                  <a:pt x="61843" y="134731"/>
                  <a:pt x="19878" y="218661"/>
                </a:cubicBezTo>
                <a:cubicBezTo>
                  <a:pt x="-22087" y="302591"/>
                  <a:pt x="35339" y="451679"/>
                  <a:pt x="0" y="503583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E30F6E16-57E2-4E5B-AB1F-334D2D1545CB}"/>
              </a:ext>
            </a:extLst>
          </p:cNvPr>
          <p:cNvSpPr/>
          <p:nvPr/>
        </p:nvSpPr>
        <p:spPr>
          <a:xfrm>
            <a:off x="3434351" y="2813484"/>
            <a:ext cx="137939" cy="308113"/>
          </a:xfrm>
          <a:custGeom>
            <a:avLst/>
            <a:gdLst>
              <a:gd name="connsiteX0" fmla="*/ 183919 w 183919"/>
              <a:gd name="connsiteY0" fmla="*/ 0 h 410817"/>
              <a:gd name="connsiteX1" fmla="*/ 18267 w 183919"/>
              <a:gd name="connsiteY1" fmla="*/ 159026 h 410817"/>
              <a:gd name="connsiteX2" fmla="*/ 11641 w 183919"/>
              <a:gd name="connsiteY2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919" h="410817">
                <a:moveTo>
                  <a:pt x="183919" y="0"/>
                </a:moveTo>
                <a:cubicBezTo>
                  <a:pt x="115449" y="45278"/>
                  <a:pt x="46980" y="90557"/>
                  <a:pt x="18267" y="159026"/>
                </a:cubicBezTo>
                <a:cubicBezTo>
                  <a:pt x="-10446" y="227495"/>
                  <a:pt x="597" y="319156"/>
                  <a:pt x="11641" y="410817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8F6C50A-63EE-442B-92A5-B41D5B7768D1}"/>
              </a:ext>
            </a:extLst>
          </p:cNvPr>
          <p:cNvSpPr txBox="1"/>
          <p:nvPr/>
        </p:nvSpPr>
        <p:spPr>
          <a:xfrm>
            <a:off x="4842274" y="1286274"/>
            <a:ext cx="3664718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en-US" altLang="zh-CN" sz="1200" dirty="0" smtClean="0">
                <a:latin typeface="+mj-ea"/>
                <a:ea typeface="+mj-ea"/>
              </a:rPr>
              <a:t>CDA</a:t>
            </a:r>
            <a:r>
              <a:rPr lang="zh-CN" altLang="en-US" sz="1200" dirty="0" smtClean="0">
                <a:latin typeface="+mj-ea"/>
              </a:rPr>
              <a:t>手</a:t>
            </a:r>
            <a:r>
              <a:rPr lang="zh-CN" altLang="en-US" sz="1200" dirty="0">
                <a:latin typeface="+mj-ea"/>
              </a:rPr>
              <a:t>动开关阀</a:t>
            </a:r>
            <a:r>
              <a:rPr lang="zh-CN" altLang="en-US" sz="1200" dirty="0" smtClean="0">
                <a:latin typeface="+mj-ea"/>
              </a:rPr>
              <a:t>门</a:t>
            </a:r>
            <a:r>
              <a:rPr lang="en-US" altLang="ko-KR" sz="1200" dirty="0" smtClean="0">
                <a:latin typeface="+mj-ea"/>
                <a:ea typeface="+mj-ea"/>
              </a:rPr>
              <a:t>        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04F3142-E5F5-4B12-96AE-4B731DFF90CE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(2)-1 CDA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(CDA </a:t>
            </a:r>
            <a:r>
              <a:rPr lang="zh-CN" altLang="en-US" sz="1600" b="1" dirty="0" smtClean="0">
                <a:latin typeface="+mj-ea"/>
                <a:ea typeface="+mj-ea"/>
              </a:rPr>
              <a:t>手动阀门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13E490E-BD59-47EB-9085-80C66F2E3323}"/>
              </a:ext>
            </a:extLst>
          </p:cNvPr>
          <p:cNvSpPr/>
          <p:nvPr/>
        </p:nvSpPr>
        <p:spPr>
          <a:xfrm>
            <a:off x="3200422" y="1072750"/>
            <a:ext cx="511399" cy="452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7CD7530F-E278-4208-AB43-0B5B7D26B5D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711821" y="1298866"/>
            <a:ext cx="1479825" cy="13245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0346163-9A8B-477C-BDE4-6E68C46AD1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7" r="25798"/>
          <a:stretch/>
        </p:blipFill>
        <p:spPr>
          <a:xfrm rot="5400000">
            <a:off x="5654987" y="2116584"/>
            <a:ext cx="2141884" cy="3068565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="" xmlns:a16="http://schemas.microsoft.com/office/drawing/2014/main" id="{EA36A693-1FBC-FA9D-69E2-243E5B16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7940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E1E85A0-00BB-49FD-A37C-5B031630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20483"/>
          <a:stretch/>
        </p:blipFill>
        <p:spPr>
          <a:xfrm>
            <a:off x="738233" y="660087"/>
            <a:ext cx="3314267" cy="401695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="" xmlns:a16="http://schemas.microsoft.com/office/drawing/2014/main" id="{8504A50A-EA4B-4F48-8E55-1CB31051949A}"/>
              </a:ext>
            </a:extLst>
          </p:cNvPr>
          <p:cNvSpPr/>
          <p:nvPr/>
        </p:nvSpPr>
        <p:spPr>
          <a:xfrm>
            <a:off x="3320026" y="2737521"/>
            <a:ext cx="203752" cy="377687"/>
          </a:xfrm>
          <a:custGeom>
            <a:avLst/>
            <a:gdLst>
              <a:gd name="connsiteX0" fmla="*/ 251791 w 251791"/>
              <a:gd name="connsiteY0" fmla="*/ 0 h 503583"/>
              <a:gd name="connsiteX1" fmla="*/ 19878 w 251791"/>
              <a:gd name="connsiteY1" fmla="*/ 218661 h 503583"/>
              <a:gd name="connsiteX2" fmla="*/ 0 w 251791"/>
              <a:gd name="connsiteY2" fmla="*/ 503583 h 50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91" h="503583">
                <a:moveTo>
                  <a:pt x="251791" y="0"/>
                </a:moveTo>
                <a:cubicBezTo>
                  <a:pt x="156817" y="67365"/>
                  <a:pt x="61843" y="134731"/>
                  <a:pt x="19878" y="218661"/>
                </a:cubicBezTo>
                <a:cubicBezTo>
                  <a:pt x="-22087" y="302591"/>
                  <a:pt x="35339" y="451679"/>
                  <a:pt x="0" y="503583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E30F6E16-57E2-4E5B-AB1F-334D2D1545CB}"/>
              </a:ext>
            </a:extLst>
          </p:cNvPr>
          <p:cNvSpPr/>
          <p:nvPr/>
        </p:nvSpPr>
        <p:spPr>
          <a:xfrm>
            <a:off x="3390808" y="2797156"/>
            <a:ext cx="137939" cy="308113"/>
          </a:xfrm>
          <a:custGeom>
            <a:avLst/>
            <a:gdLst>
              <a:gd name="connsiteX0" fmla="*/ 183919 w 183919"/>
              <a:gd name="connsiteY0" fmla="*/ 0 h 410817"/>
              <a:gd name="connsiteX1" fmla="*/ 18267 w 183919"/>
              <a:gd name="connsiteY1" fmla="*/ 159026 h 410817"/>
              <a:gd name="connsiteX2" fmla="*/ 11641 w 183919"/>
              <a:gd name="connsiteY2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919" h="410817">
                <a:moveTo>
                  <a:pt x="183919" y="0"/>
                </a:moveTo>
                <a:cubicBezTo>
                  <a:pt x="115449" y="45278"/>
                  <a:pt x="46980" y="90557"/>
                  <a:pt x="18267" y="159026"/>
                </a:cubicBezTo>
                <a:cubicBezTo>
                  <a:pt x="-10446" y="227495"/>
                  <a:pt x="597" y="319156"/>
                  <a:pt x="11641" y="410817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8F6C50A-63EE-442B-92A5-B41D5B7768D1}"/>
              </a:ext>
            </a:extLst>
          </p:cNvPr>
          <p:cNvSpPr txBox="1"/>
          <p:nvPr/>
        </p:nvSpPr>
        <p:spPr>
          <a:xfrm>
            <a:off x="4842273" y="1389686"/>
            <a:ext cx="439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供应</a:t>
            </a:r>
            <a:r>
              <a:rPr lang="en-US" altLang="zh-CN" sz="1200" dirty="0" smtClean="0">
                <a:latin typeface="+mj-ea"/>
                <a:ea typeface="+mj-ea"/>
              </a:rPr>
              <a:t>CDA</a:t>
            </a:r>
            <a:r>
              <a:rPr lang="zh-CN" altLang="en-US" sz="1200" dirty="0" smtClean="0">
                <a:latin typeface="+mj-ea"/>
                <a:ea typeface="+mj-ea"/>
              </a:rPr>
              <a:t>压力在压力表表示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- </a:t>
            </a:r>
            <a:r>
              <a:rPr lang="zh-CN" altLang="en-US" sz="1200" dirty="0"/>
              <a:t>手动操作可以调节压力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04F3142-E5F5-4B12-96AE-4B731DFF90CE}"/>
              </a:ext>
            </a:extLst>
          </p:cNvPr>
          <p:cNvSpPr txBox="1"/>
          <p:nvPr/>
        </p:nvSpPr>
        <p:spPr>
          <a:xfrm>
            <a:off x="4640883" y="604138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(2)-2 CDA Regulator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(CDA </a:t>
            </a:r>
            <a:r>
              <a:rPr lang="zh-CN" altLang="en-US" sz="1600" b="1" dirty="0" smtClean="0">
                <a:latin typeface="+mj-ea"/>
                <a:ea typeface="+mj-ea"/>
              </a:rPr>
              <a:t>压力</a:t>
            </a:r>
            <a:r>
              <a:rPr lang="zh-CN" altLang="en-US" sz="1600" b="1" dirty="0">
                <a:latin typeface="+mj-ea"/>
                <a:ea typeface="+mj-ea"/>
              </a:rPr>
              <a:t>调节</a:t>
            </a:r>
            <a:r>
              <a:rPr lang="zh-CN" altLang="en-US" sz="1600" b="1" dirty="0" smtClean="0">
                <a:latin typeface="+mj-ea"/>
                <a:ea typeface="+mj-ea"/>
              </a:rPr>
              <a:t>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13E490E-BD59-47EB-9085-80C66F2E3323}"/>
              </a:ext>
            </a:extLst>
          </p:cNvPr>
          <p:cNvSpPr/>
          <p:nvPr/>
        </p:nvSpPr>
        <p:spPr>
          <a:xfrm>
            <a:off x="3192374" y="2367071"/>
            <a:ext cx="696783" cy="515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7CD7530F-E278-4208-AB43-0B5B7D26B5D0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>
            <a:off x="3889157" y="2624827"/>
            <a:ext cx="1308418" cy="10317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DBD886A-DDD6-43F8-8FA9-FA9F197BA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2" t="10190" r="23768" b="3755"/>
          <a:stretch/>
        </p:blipFill>
        <p:spPr>
          <a:xfrm rot="5400000">
            <a:off x="5656506" y="2117426"/>
            <a:ext cx="2160444" cy="3078307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8914F2F3-938A-3D9A-9A98-8D37A51D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9837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E1E85A0-00BB-49FD-A37C-5B031630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20483"/>
          <a:stretch/>
        </p:blipFill>
        <p:spPr>
          <a:xfrm>
            <a:off x="765445" y="649201"/>
            <a:ext cx="3314267" cy="401695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="" xmlns:a16="http://schemas.microsoft.com/office/drawing/2014/main" id="{8504A50A-EA4B-4F48-8E55-1CB31051949A}"/>
              </a:ext>
            </a:extLst>
          </p:cNvPr>
          <p:cNvSpPr/>
          <p:nvPr/>
        </p:nvSpPr>
        <p:spPr>
          <a:xfrm>
            <a:off x="3325469" y="2726634"/>
            <a:ext cx="203752" cy="377687"/>
          </a:xfrm>
          <a:custGeom>
            <a:avLst/>
            <a:gdLst>
              <a:gd name="connsiteX0" fmla="*/ 251791 w 251791"/>
              <a:gd name="connsiteY0" fmla="*/ 0 h 503583"/>
              <a:gd name="connsiteX1" fmla="*/ 19878 w 251791"/>
              <a:gd name="connsiteY1" fmla="*/ 218661 h 503583"/>
              <a:gd name="connsiteX2" fmla="*/ 0 w 251791"/>
              <a:gd name="connsiteY2" fmla="*/ 503583 h 50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91" h="503583">
                <a:moveTo>
                  <a:pt x="251791" y="0"/>
                </a:moveTo>
                <a:cubicBezTo>
                  <a:pt x="156817" y="67365"/>
                  <a:pt x="61843" y="134731"/>
                  <a:pt x="19878" y="218661"/>
                </a:cubicBezTo>
                <a:cubicBezTo>
                  <a:pt x="-22087" y="302591"/>
                  <a:pt x="35339" y="451679"/>
                  <a:pt x="0" y="503583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E30F6E16-57E2-4E5B-AB1F-334D2D1545CB}"/>
              </a:ext>
            </a:extLst>
          </p:cNvPr>
          <p:cNvSpPr/>
          <p:nvPr/>
        </p:nvSpPr>
        <p:spPr>
          <a:xfrm>
            <a:off x="3396251" y="2786269"/>
            <a:ext cx="137939" cy="308113"/>
          </a:xfrm>
          <a:custGeom>
            <a:avLst/>
            <a:gdLst>
              <a:gd name="connsiteX0" fmla="*/ 183919 w 183919"/>
              <a:gd name="connsiteY0" fmla="*/ 0 h 410817"/>
              <a:gd name="connsiteX1" fmla="*/ 18267 w 183919"/>
              <a:gd name="connsiteY1" fmla="*/ 159026 h 410817"/>
              <a:gd name="connsiteX2" fmla="*/ 11641 w 183919"/>
              <a:gd name="connsiteY2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919" h="410817">
                <a:moveTo>
                  <a:pt x="183919" y="0"/>
                </a:moveTo>
                <a:cubicBezTo>
                  <a:pt x="115449" y="45278"/>
                  <a:pt x="46980" y="90557"/>
                  <a:pt x="18267" y="159026"/>
                </a:cubicBezTo>
                <a:cubicBezTo>
                  <a:pt x="-10446" y="227495"/>
                  <a:pt x="597" y="319156"/>
                  <a:pt x="11641" y="410817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13E490E-BD59-47EB-9085-80C66F2E3323}"/>
              </a:ext>
            </a:extLst>
          </p:cNvPr>
          <p:cNvSpPr/>
          <p:nvPr/>
        </p:nvSpPr>
        <p:spPr>
          <a:xfrm>
            <a:off x="3185796" y="3016190"/>
            <a:ext cx="731048" cy="714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7CD7530F-E278-4208-AB43-0B5B7D26B5D0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3916844" y="3373338"/>
            <a:ext cx="1329229" cy="2941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46C4D11-00EB-4E49-8FE5-0F68F56C8666}"/>
              </a:ext>
            </a:extLst>
          </p:cNvPr>
          <p:cNvSpPr txBox="1"/>
          <p:nvPr/>
        </p:nvSpPr>
        <p:spPr>
          <a:xfrm>
            <a:off x="4842274" y="1494785"/>
            <a:ext cx="3664718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点火时按</a:t>
            </a:r>
            <a:r>
              <a:rPr lang="zh-CN" altLang="en-US" sz="1200" dirty="0" smtClean="0">
                <a:latin typeface="+mj-ea"/>
              </a:rPr>
              <a:t>照</a:t>
            </a:r>
            <a:r>
              <a:rPr lang="en-US" altLang="zh-CN" sz="1200" dirty="0" smtClean="0">
                <a:latin typeface="+mj-ea"/>
              </a:rPr>
              <a:t>CDA</a:t>
            </a:r>
            <a:r>
              <a:rPr lang="zh-CN" altLang="en-US" sz="1200" dirty="0" smtClean="0">
                <a:latin typeface="+mj-ea"/>
              </a:rPr>
              <a:t>设</a:t>
            </a:r>
            <a:r>
              <a:rPr lang="zh-CN" altLang="en-US" sz="1200" dirty="0">
                <a:latin typeface="+mj-ea"/>
              </a:rPr>
              <a:t>定值，流量供应的控制器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8BC11E-016A-4FBD-9629-2551D53FAC4B}"/>
              </a:ext>
            </a:extLst>
          </p:cNvPr>
          <p:cNvSpPr txBox="1"/>
          <p:nvPr/>
        </p:nvSpPr>
        <p:spPr>
          <a:xfrm>
            <a:off x="4646326" y="598697"/>
            <a:ext cx="351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(2)-3 CDA MFC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[Mass Flow Controller]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</a:t>
            </a:r>
            <a:r>
              <a:rPr lang="en-US" altLang="ko-KR" sz="1600" b="1" dirty="0" smtClean="0">
                <a:latin typeface="+mj-ea"/>
                <a:ea typeface="+mj-ea"/>
              </a:rPr>
              <a:t>CDA</a:t>
            </a:r>
            <a:r>
              <a:rPr lang="zh-CN" altLang="en-US" sz="1600" b="1" dirty="0">
                <a:latin typeface="+mj-ea"/>
              </a:rPr>
              <a:t>流量控制器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224AAC54-C288-44A7-80A4-BA441409C6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2587241"/>
            <a:ext cx="3068565" cy="2160444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311EF7D6-9B8D-4B1F-6653-04FCB43F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7739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E1E85A0-00BB-49FD-A37C-5B031630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20483"/>
          <a:stretch/>
        </p:blipFill>
        <p:spPr>
          <a:xfrm>
            <a:off x="901518" y="698188"/>
            <a:ext cx="3314267" cy="401695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="" xmlns:a16="http://schemas.microsoft.com/office/drawing/2014/main" id="{8504A50A-EA4B-4F48-8E55-1CB31051949A}"/>
              </a:ext>
            </a:extLst>
          </p:cNvPr>
          <p:cNvSpPr/>
          <p:nvPr/>
        </p:nvSpPr>
        <p:spPr>
          <a:xfrm>
            <a:off x="3456099" y="2786507"/>
            <a:ext cx="203752" cy="377687"/>
          </a:xfrm>
          <a:custGeom>
            <a:avLst/>
            <a:gdLst>
              <a:gd name="connsiteX0" fmla="*/ 251791 w 251791"/>
              <a:gd name="connsiteY0" fmla="*/ 0 h 503583"/>
              <a:gd name="connsiteX1" fmla="*/ 19878 w 251791"/>
              <a:gd name="connsiteY1" fmla="*/ 218661 h 503583"/>
              <a:gd name="connsiteX2" fmla="*/ 0 w 251791"/>
              <a:gd name="connsiteY2" fmla="*/ 503583 h 50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91" h="503583">
                <a:moveTo>
                  <a:pt x="251791" y="0"/>
                </a:moveTo>
                <a:cubicBezTo>
                  <a:pt x="156817" y="67365"/>
                  <a:pt x="61843" y="134731"/>
                  <a:pt x="19878" y="218661"/>
                </a:cubicBezTo>
                <a:cubicBezTo>
                  <a:pt x="-22087" y="302591"/>
                  <a:pt x="35339" y="451679"/>
                  <a:pt x="0" y="503583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E30F6E16-57E2-4E5B-AB1F-334D2D1545CB}"/>
              </a:ext>
            </a:extLst>
          </p:cNvPr>
          <p:cNvSpPr/>
          <p:nvPr/>
        </p:nvSpPr>
        <p:spPr>
          <a:xfrm>
            <a:off x="3543210" y="2846142"/>
            <a:ext cx="137939" cy="308113"/>
          </a:xfrm>
          <a:custGeom>
            <a:avLst/>
            <a:gdLst>
              <a:gd name="connsiteX0" fmla="*/ 183919 w 183919"/>
              <a:gd name="connsiteY0" fmla="*/ 0 h 410817"/>
              <a:gd name="connsiteX1" fmla="*/ 18267 w 183919"/>
              <a:gd name="connsiteY1" fmla="*/ 159026 h 410817"/>
              <a:gd name="connsiteX2" fmla="*/ 11641 w 183919"/>
              <a:gd name="connsiteY2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919" h="410817">
                <a:moveTo>
                  <a:pt x="183919" y="0"/>
                </a:moveTo>
                <a:cubicBezTo>
                  <a:pt x="115449" y="45278"/>
                  <a:pt x="46980" y="90557"/>
                  <a:pt x="18267" y="159026"/>
                </a:cubicBezTo>
                <a:cubicBezTo>
                  <a:pt x="-10446" y="227495"/>
                  <a:pt x="597" y="319156"/>
                  <a:pt x="11641" y="410817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13E490E-BD59-47EB-9085-80C66F2E3323}"/>
              </a:ext>
            </a:extLst>
          </p:cNvPr>
          <p:cNvSpPr/>
          <p:nvPr/>
        </p:nvSpPr>
        <p:spPr>
          <a:xfrm>
            <a:off x="3317718" y="3531788"/>
            <a:ext cx="683316" cy="6177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7CD7530F-E278-4208-AB43-0B5B7D26B5D0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 flipV="1">
            <a:off x="4001034" y="3645895"/>
            <a:ext cx="1043654" cy="1947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E65DE87-DF32-4D43-B322-789DEAFA3982}"/>
              </a:ext>
            </a:extLst>
          </p:cNvPr>
          <p:cNvSpPr txBox="1"/>
          <p:nvPr/>
        </p:nvSpPr>
        <p:spPr>
          <a:xfrm>
            <a:off x="4825944" y="1242731"/>
            <a:ext cx="453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点火</a:t>
            </a:r>
            <a:r>
              <a:rPr lang="zh-CN" altLang="en-US" sz="1200" dirty="0" smtClean="0">
                <a:latin typeface="+mj-ea"/>
              </a:rPr>
              <a:t>时控制</a:t>
            </a:r>
            <a:r>
              <a:rPr lang="en-US" altLang="zh-CN" sz="1200" dirty="0" smtClean="0">
                <a:latin typeface="+mj-ea"/>
              </a:rPr>
              <a:t>CDA</a:t>
            </a:r>
            <a:r>
              <a:rPr lang="zh-CN" altLang="en-US" sz="1200" dirty="0" smtClean="0">
                <a:latin typeface="+mj-ea"/>
              </a:rPr>
              <a:t>供</a:t>
            </a:r>
            <a:r>
              <a:rPr lang="zh-CN" altLang="en-US" sz="1200" dirty="0">
                <a:latin typeface="+mj-ea"/>
              </a:rPr>
              <a:t>应的电磁阀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559B199-617B-415E-BA83-B56208679A4D}"/>
              </a:ext>
            </a:extLst>
          </p:cNvPr>
          <p:cNvSpPr txBox="1"/>
          <p:nvPr/>
        </p:nvSpPr>
        <p:spPr>
          <a:xfrm>
            <a:off x="4640885" y="598696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(2)-4 CDA Solenoid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(CDA </a:t>
            </a:r>
            <a:r>
              <a:rPr lang="zh-CN" altLang="en-US" sz="1600" b="1" dirty="0" smtClean="0">
                <a:latin typeface="+mj-ea"/>
                <a:ea typeface="+mj-ea"/>
              </a:rPr>
              <a:t>电磁阀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8C56CA0-7483-415A-9C5D-BC3963F193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3" t="23961" r="18949" b="18357"/>
          <a:stretch/>
        </p:blipFill>
        <p:spPr>
          <a:xfrm>
            <a:off x="5044688" y="2570436"/>
            <a:ext cx="3068565" cy="2150918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="" xmlns:a16="http://schemas.microsoft.com/office/drawing/2014/main" id="{8554FE32-9AE1-2941-8A4E-32ABD81E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9410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51770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O2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7F99261-B9AA-4ADE-B5EE-182603B60329}"/>
              </a:ext>
            </a:extLst>
          </p:cNvPr>
          <p:cNvSpPr txBox="1"/>
          <p:nvPr/>
        </p:nvSpPr>
        <p:spPr>
          <a:xfrm>
            <a:off x="4842274" y="1139315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用于火焰形成燃料</a:t>
            </a:r>
            <a:r>
              <a:rPr lang="zh-CN" altLang="en-US" sz="1200" dirty="0" smtClean="0">
                <a:latin typeface="+mj-ea"/>
              </a:rPr>
              <a:t>的氧气供</a:t>
            </a:r>
            <a:r>
              <a:rPr lang="zh-CN" altLang="en-US" sz="1200" dirty="0">
                <a:latin typeface="+mj-ea"/>
              </a:rPr>
              <a:t>应线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D15B52B-5FCD-4B27-8610-18832C9C84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628"/>
          <a:stretch/>
        </p:blipFill>
        <p:spPr>
          <a:xfrm>
            <a:off x="765451" y="637556"/>
            <a:ext cx="3314267" cy="402804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7A0FC4D7-585E-FFA5-FFC3-9BDB7C5B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4677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BAED6B7-9EC1-4009-B348-0C39EFE3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628"/>
          <a:stretch/>
        </p:blipFill>
        <p:spPr>
          <a:xfrm>
            <a:off x="765449" y="664770"/>
            <a:ext cx="3314267" cy="4028045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F734D6-0395-453D-A825-B4D0E3BEC72F}"/>
              </a:ext>
            </a:extLst>
          </p:cNvPr>
          <p:cNvSpPr txBox="1"/>
          <p:nvPr/>
        </p:nvSpPr>
        <p:spPr>
          <a:xfrm>
            <a:off x="4842274" y="1215517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氧气</a:t>
            </a:r>
            <a:r>
              <a:rPr lang="zh-CN" altLang="en-US" sz="1200" dirty="0" smtClean="0">
                <a:latin typeface="+mj-ea"/>
              </a:rPr>
              <a:t>手</a:t>
            </a:r>
            <a:r>
              <a:rPr lang="zh-CN" altLang="en-US" sz="1200" dirty="0">
                <a:latin typeface="+mj-ea"/>
              </a:rPr>
              <a:t>动开关阀门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BEA824-41CE-43E8-96E6-BF28A21F039F}"/>
              </a:ext>
            </a:extLst>
          </p:cNvPr>
          <p:cNvSpPr txBox="1"/>
          <p:nvPr/>
        </p:nvSpPr>
        <p:spPr>
          <a:xfrm>
            <a:off x="4646329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(3)-1 O2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(O2 </a:t>
            </a:r>
            <a:r>
              <a:rPr lang="zh-CN" altLang="en-US" sz="1600" b="1" dirty="0" smtClean="0">
                <a:latin typeface="+mj-ea"/>
                <a:ea typeface="+mj-ea"/>
              </a:rPr>
              <a:t>手动阀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3289734" y="1202090"/>
            <a:ext cx="496957" cy="442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  <a:endCxn id="7" idx="2"/>
          </p:cNvCxnSpPr>
          <p:nvPr/>
        </p:nvCxnSpPr>
        <p:spPr>
          <a:xfrm>
            <a:off x="3786691" y="1423236"/>
            <a:ext cx="1468236" cy="22117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6CC7F3F-6D15-4895-8AA1-2213FF1766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8" r="17777"/>
          <a:stretch/>
        </p:blipFill>
        <p:spPr>
          <a:xfrm rot="5400000">
            <a:off x="5672039" y="2240208"/>
            <a:ext cx="1955381" cy="278960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7404E33C-8434-691A-AB18-6BF81AF80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55774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10EA576-FAA6-4739-9528-1763A406ED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628"/>
          <a:stretch/>
        </p:blipFill>
        <p:spPr>
          <a:xfrm>
            <a:off x="808992" y="659327"/>
            <a:ext cx="3314267" cy="4028045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3219746" y="1683330"/>
            <a:ext cx="843584" cy="442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4063330" y="1904476"/>
            <a:ext cx="986801" cy="17521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C063B5D-A96D-4085-A269-5292FB68B1A6}"/>
              </a:ext>
            </a:extLst>
          </p:cNvPr>
          <p:cNvSpPr txBox="1"/>
          <p:nvPr/>
        </p:nvSpPr>
        <p:spPr>
          <a:xfrm>
            <a:off x="4853160" y="1248174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供</a:t>
            </a:r>
            <a:r>
              <a:rPr lang="zh-CN" altLang="en-US" sz="1200" dirty="0" smtClean="0">
                <a:latin typeface="+mj-ea"/>
              </a:rPr>
              <a:t>应</a:t>
            </a:r>
            <a:r>
              <a:rPr lang="zh-CN" altLang="en-US" sz="1200" dirty="0">
                <a:latin typeface="+mj-ea"/>
              </a:rPr>
              <a:t>氧</a:t>
            </a:r>
            <a:r>
              <a:rPr lang="zh-CN" altLang="en-US" sz="1200" dirty="0" smtClean="0">
                <a:latin typeface="+mj-ea"/>
              </a:rPr>
              <a:t>气压力在压</a:t>
            </a:r>
            <a:r>
              <a:rPr lang="zh-CN" altLang="en-US" sz="1200" dirty="0">
                <a:latin typeface="+mj-ea"/>
              </a:rPr>
              <a:t>力表表示</a:t>
            </a:r>
            <a:endParaRPr lang="en-US" altLang="zh-CN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- </a:t>
            </a:r>
            <a:r>
              <a:rPr lang="zh-CN" altLang="en-US" sz="1200" dirty="0"/>
              <a:t>手动操作可以调节压力</a:t>
            </a:r>
            <a:endParaRPr lang="en-US" altLang="ko-KR" sz="1200" dirty="0"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7330AA2-A590-4B76-ADC2-3AB5823DCC14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(3)-2 O2 Regulator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</a:t>
            </a:r>
            <a:r>
              <a:rPr lang="en-US" altLang="ko-KR" sz="1600" b="1" dirty="0" smtClean="0">
                <a:latin typeface="+mj-ea"/>
                <a:ea typeface="+mj-ea"/>
              </a:rPr>
              <a:t>O2</a:t>
            </a:r>
            <a:r>
              <a:rPr lang="zh-CN" altLang="en-US" sz="1600" b="1" dirty="0">
                <a:latin typeface="+mj-ea"/>
              </a:rPr>
              <a:t>压力调节器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BB219F6-0472-4941-B2A4-753BDDE5A9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3" r="3795"/>
          <a:stretch/>
        </p:blipFill>
        <p:spPr>
          <a:xfrm rot="5400000">
            <a:off x="5504191" y="2122295"/>
            <a:ext cx="2160444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504EA67D-3255-6364-ECFD-FC562718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014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B58A50A-4688-4C98-A723-C31AC7418B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628"/>
          <a:stretch/>
        </p:blipFill>
        <p:spPr>
          <a:xfrm>
            <a:off x="765444" y="659327"/>
            <a:ext cx="3314267" cy="4028045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F734D6-0395-453D-A825-B4D0E3BEC72F}"/>
              </a:ext>
            </a:extLst>
          </p:cNvPr>
          <p:cNvSpPr txBox="1"/>
          <p:nvPr/>
        </p:nvSpPr>
        <p:spPr>
          <a:xfrm>
            <a:off x="4864046" y="1308044"/>
            <a:ext cx="3664718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点火时按</a:t>
            </a:r>
            <a:r>
              <a:rPr lang="zh-CN" altLang="en-US" sz="1200" dirty="0" smtClean="0">
                <a:latin typeface="+mj-ea"/>
              </a:rPr>
              <a:t>照</a:t>
            </a:r>
            <a:r>
              <a:rPr lang="zh-CN" altLang="en-US" sz="1200" dirty="0">
                <a:latin typeface="+mj-ea"/>
              </a:rPr>
              <a:t>氧气</a:t>
            </a:r>
            <a:r>
              <a:rPr lang="zh-CN" altLang="en-US" sz="1200" dirty="0" smtClean="0">
                <a:latin typeface="+mj-ea"/>
              </a:rPr>
              <a:t>设</a:t>
            </a:r>
            <a:r>
              <a:rPr lang="zh-CN" altLang="en-US" sz="1200" dirty="0">
                <a:latin typeface="+mj-ea"/>
              </a:rPr>
              <a:t>定值，流量供应的控制器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BEA824-41CE-43E8-96E6-BF28A21F039F}"/>
              </a:ext>
            </a:extLst>
          </p:cNvPr>
          <p:cNvSpPr txBox="1"/>
          <p:nvPr/>
        </p:nvSpPr>
        <p:spPr>
          <a:xfrm>
            <a:off x="4646323" y="604139"/>
            <a:ext cx="4050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(3)-3 O2 MFC [Mass Flow Controller]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</a:t>
            </a:r>
            <a:r>
              <a:rPr lang="en-US" altLang="ko-KR" sz="1600" b="1" dirty="0" smtClean="0">
                <a:latin typeface="+mj-ea"/>
                <a:ea typeface="+mj-ea"/>
              </a:rPr>
              <a:t>O2</a:t>
            </a:r>
            <a:r>
              <a:rPr lang="zh-CN" altLang="en-US" sz="1600" b="1" dirty="0">
                <a:latin typeface="+mj-ea"/>
              </a:rPr>
              <a:t>流量控制器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3317651" y="3191372"/>
            <a:ext cx="715152" cy="7420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  <a:endCxn id="5" idx="2"/>
          </p:cNvCxnSpPr>
          <p:nvPr/>
        </p:nvCxnSpPr>
        <p:spPr>
          <a:xfrm>
            <a:off x="4032803" y="3562401"/>
            <a:ext cx="1001000" cy="78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847E782-9576-4FE0-8395-485CD454F3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4" r="8599"/>
          <a:stretch/>
        </p:blipFill>
        <p:spPr>
          <a:xfrm rot="5400000">
            <a:off x="5492627" y="2106169"/>
            <a:ext cx="2150916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E6E873D6-7026-E496-5837-119B125E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363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8FF0CB3-4C52-451E-8D40-25578A1C19C6}"/>
              </a:ext>
            </a:extLst>
          </p:cNvPr>
          <p:cNvSpPr txBox="1"/>
          <p:nvPr/>
        </p:nvSpPr>
        <p:spPr>
          <a:xfrm>
            <a:off x="4843418" y="1206923"/>
            <a:ext cx="3175442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显示设备内</a:t>
            </a:r>
            <a:r>
              <a:rPr lang="en-US" altLang="zh-CN" sz="1200" dirty="0">
                <a:latin typeface="+mj-ea"/>
                <a:ea typeface="+mj-ea"/>
              </a:rPr>
              <a:t>Sensor</a:t>
            </a:r>
            <a:r>
              <a:rPr lang="zh-CN" altLang="en-US" sz="1200" dirty="0">
                <a:latin typeface="+mj-ea"/>
                <a:ea typeface="+mj-ea"/>
              </a:rPr>
              <a:t>的数据值 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-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zh-CN" altLang="en-US" sz="1200" dirty="0" smtClean="0">
                <a:latin typeface="+mj-ea"/>
                <a:ea typeface="+mj-ea"/>
              </a:rPr>
              <a:t>显示设备运行状态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zh-CN" altLang="en-US" sz="1200" dirty="0" smtClean="0">
                <a:latin typeface="+mj-ea"/>
                <a:ea typeface="+mj-ea"/>
              </a:rPr>
              <a:t>显示报警记录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zh-CN" altLang="en-US" sz="1200" dirty="0" smtClean="0">
                <a:latin typeface="+mj-ea"/>
                <a:ea typeface="+mj-ea"/>
              </a:rPr>
              <a:t>设定报警值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/>
              <a:t>设备基本操作（运转、停止、复位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zh-CN" altLang="en-US" sz="1200" dirty="0"/>
              <a:t>设备运行所需的</a:t>
            </a:r>
            <a:r>
              <a:rPr lang="en-US" altLang="zh-CN" sz="1200" dirty="0"/>
              <a:t>Parameter</a:t>
            </a:r>
            <a:r>
              <a:rPr lang="zh-CN" altLang="en-US" sz="1200" dirty="0"/>
              <a:t>设置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75C8BBFC-0DB2-449B-B30C-29B3A7250F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" y="623150"/>
            <a:ext cx="3691107" cy="41091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5CCDB21-A467-4E61-8F2D-62DDCDEBFA98}"/>
              </a:ext>
            </a:extLst>
          </p:cNvPr>
          <p:cNvSpPr txBox="1"/>
          <p:nvPr/>
        </p:nvSpPr>
        <p:spPr>
          <a:xfrm>
            <a:off x="4643438" y="62315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Touch Panel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操作画面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33439B84-E911-85E5-36F0-3619E279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前面</a:t>
            </a:r>
            <a:r>
              <a:rPr lang="zh-CN" altLang="en-US" dirty="0" smtClean="0"/>
              <a:t>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86834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072C978-403F-410C-A361-4A31632C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628"/>
          <a:stretch/>
        </p:blipFill>
        <p:spPr>
          <a:xfrm>
            <a:off x="847090" y="691985"/>
            <a:ext cx="3314267" cy="4028045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3368265" y="3755572"/>
            <a:ext cx="612940" cy="446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3981205" y="3629363"/>
            <a:ext cx="1150570" cy="3493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8739273-B00F-49EE-BBF5-16AA1FE7309F}"/>
              </a:ext>
            </a:extLst>
          </p:cNvPr>
          <p:cNvSpPr txBox="1"/>
          <p:nvPr/>
        </p:nvSpPr>
        <p:spPr>
          <a:xfrm>
            <a:off x="4842274" y="1335258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/>
              <a:t>由气</a:t>
            </a:r>
            <a:r>
              <a:rPr lang="zh-CN" altLang="en-US" sz="1200" dirty="0" smtClean="0"/>
              <a:t>压开</a:t>
            </a:r>
            <a:r>
              <a:rPr lang="zh-CN" altLang="en-US" sz="1200" dirty="0"/>
              <a:t>闭</a:t>
            </a:r>
            <a:r>
              <a:rPr lang="zh-CN" altLang="en-US" sz="1200" dirty="0" smtClean="0"/>
              <a:t>的</a:t>
            </a:r>
            <a:r>
              <a:rPr lang="zh-CN" altLang="en-US" sz="1200" dirty="0"/>
              <a:t>气动阀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点火时控制氧气供应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51770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(3)-4 O2 Pneumatic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(O2 </a:t>
            </a:r>
            <a:r>
              <a:rPr lang="zh-CN" altLang="en-US" sz="1600" b="1" dirty="0" smtClean="0">
                <a:latin typeface="+mj-ea"/>
                <a:ea typeface="+mj-ea"/>
              </a:rPr>
              <a:t>气动阀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9A6EB32-752A-4F8E-8643-ED0F640186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 t="17585" r="14166" b="15459"/>
          <a:stretch/>
        </p:blipFill>
        <p:spPr>
          <a:xfrm>
            <a:off x="5131775" y="2549141"/>
            <a:ext cx="3068565" cy="2160444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751236B1-D070-65AB-D32A-80D8E864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03612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51767" y="598697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Main N2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7F99261-B9AA-4ADE-B5EE-182603B60329}"/>
              </a:ext>
            </a:extLst>
          </p:cNvPr>
          <p:cNvSpPr txBox="1"/>
          <p:nvPr/>
        </p:nvSpPr>
        <p:spPr>
          <a:xfrm>
            <a:off x="4842274" y="1139315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氮</a:t>
            </a:r>
            <a:r>
              <a:rPr lang="zh-CN" altLang="en-US" sz="1200" dirty="0" smtClean="0">
                <a:latin typeface="+mj-ea"/>
                <a:ea typeface="+mj-ea"/>
              </a:rPr>
              <a:t>气供应线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CB15BE1-E643-4077-BCA3-F95D5A5128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5" y="668759"/>
            <a:ext cx="3314267" cy="4013878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64911F5C-D08F-6DC8-DBF2-56D3493B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56911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B362068D-4918-4189-807B-022B274901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2" y="690531"/>
            <a:ext cx="3314267" cy="4013878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F734D6-0395-453D-A825-B4D0E3BEC72F}"/>
              </a:ext>
            </a:extLst>
          </p:cNvPr>
          <p:cNvSpPr txBox="1"/>
          <p:nvPr/>
        </p:nvSpPr>
        <p:spPr>
          <a:xfrm>
            <a:off x="4842274" y="1389687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</a:rPr>
              <a:t>氮气</a:t>
            </a:r>
            <a:r>
              <a:rPr lang="zh-CN" altLang="en-US" sz="1200" dirty="0" smtClean="0">
                <a:latin typeface="+mj-ea"/>
              </a:rPr>
              <a:t>手</a:t>
            </a:r>
            <a:r>
              <a:rPr lang="zh-CN" altLang="en-US" sz="1200" dirty="0">
                <a:latin typeface="+mj-ea"/>
              </a:rPr>
              <a:t>动开关阀门</a:t>
            </a:r>
            <a:r>
              <a:rPr lang="en-US" altLang="ko-KR" sz="1200" dirty="0">
                <a:latin typeface="+mj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BEA824-41CE-43E8-96E6-BF28A21F039F}"/>
              </a:ext>
            </a:extLst>
          </p:cNvPr>
          <p:cNvSpPr txBox="1"/>
          <p:nvPr/>
        </p:nvSpPr>
        <p:spPr>
          <a:xfrm>
            <a:off x="4657214" y="604137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(4)-1 N2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(N2 </a:t>
            </a:r>
            <a:r>
              <a:rPr lang="zh-CN" altLang="en-US" sz="1600" b="1" dirty="0" smtClean="0">
                <a:latin typeface="+mj-ea"/>
                <a:ea typeface="+mj-ea"/>
              </a:rPr>
              <a:t>手动阀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2258905" y="1283846"/>
            <a:ext cx="496957" cy="442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  <a:endCxn id="14" idx="2"/>
          </p:cNvCxnSpPr>
          <p:nvPr/>
        </p:nvCxnSpPr>
        <p:spPr>
          <a:xfrm>
            <a:off x="2755862" y="1504992"/>
            <a:ext cx="2397683" cy="21409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8A6C419C-2231-4337-9C14-87C28AD5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66" r="77849" b="30998"/>
          <a:stretch/>
        </p:blipFill>
        <p:spPr>
          <a:xfrm rot="5400000">
            <a:off x="5612369" y="2111613"/>
            <a:ext cx="2150917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41A28E9A-E243-249B-5C56-F10312FA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>
                <a:latin typeface="+mj-ea"/>
              </a:rPr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7484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2A24D46-28F7-454B-A587-31C50B393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6" y="674202"/>
            <a:ext cx="3314267" cy="4013878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2151523" y="2248440"/>
            <a:ext cx="843584" cy="45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  <a:endCxn id="5" idx="2"/>
          </p:cNvCxnSpPr>
          <p:nvPr/>
        </p:nvCxnSpPr>
        <p:spPr>
          <a:xfrm>
            <a:off x="2995107" y="2477717"/>
            <a:ext cx="2047908" cy="1157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C063B5D-A96D-4085-A269-5292FB68B1A6}"/>
              </a:ext>
            </a:extLst>
          </p:cNvPr>
          <p:cNvSpPr txBox="1"/>
          <p:nvPr/>
        </p:nvSpPr>
        <p:spPr>
          <a:xfrm>
            <a:off x="4842274" y="1215516"/>
            <a:ext cx="3664718" cy="60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</a:rPr>
              <a:t>-</a:t>
            </a:r>
            <a:r>
              <a:rPr lang="zh-CN" altLang="en-US" sz="1200" dirty="0">
                <a:latin typeface="+mj-ea"/>
              </a:rPr>
              <a:t>供应氧气压力在压力表表示</a:t>
            </a:r>
            <a:endParaRPr lang="en-US" altLang="zh-CN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- </a:t>
            </a:r>
            <a:r>
              <a:rPr lang="zh-CN" altLang="en-US" sz="1200" dirty="0"/>
              <a:t>手动操作可以调节压</a:t>
            </a:r>
            <a:r>
              <a:rPr lang="zh-CN" altLang="en-US" sz="1200" dirty="0" smtClean="0"/>
              <a:t>力</a:t>
            </a:r>
            <a:r>
              <a:rPr lang="en-US" altLang="ko-KR" sz="1200" dirty="0" smtClean="0">
                <a:latin typeface="+mj-ea"/>
                <a:ea typeface="+mj-ea"/>
              </a:rPr>
              <a:t>   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7330AA2-A590-4B76-ADC2-3AB5823DCC14}"/>
              </a:ext>
            </a:extLst>
          </p:cNvPr>
          <p:cNvSpPr txBox="1"/>
          <p:nvPr/>
        </p:nvSpPr>
        <p:spPr>
          <a:xfrm>
            <a:off x="4646328" y="587810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(4)-2 N2 Regulator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</a:t>
            </a:r>
            <a:r>
              <a:rPr lang="en-US" altLang="ko-KR" sz="1600" b="1" dirty="0" smtClean="0">
                <a:latin typeface="+mj-ea"/>
                <a:ea typeface="+mj-ea"/>
              </a:rPr>
              <a:t>N2</a:t>
            </a:r>
            <a:r>
              <a:rPr lang="zh-CN" altLang="en-US" sz="1600" b="1" dirty="0">
                <a:latin typeface="+mj-ea"/>
              </a:rPr>
              <a:t>压力调节器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A235CC2-ECBD-4BC0-A736-04429F75CD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5" t="30741" r="19227" b="27019"/>
          <a:stretch/>
        </p:blipFill>
        <p:spPr>
          <a:xfrm rot="5400000">
            <a:off x="5505227" y="2097339"/>
            <a:ext cx="2150917" cy="3075342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BFF9BF90-6B72-6B2E-25C6-6A5FD5F3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>
                <a:latin typeface="+mj-ea"/>
              </a:rPr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97613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94A5C69-8285-43C8-855E-2E37974F9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" y="674202"/>
            <a:ext cx="3314267" cy="4013878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13E490E-BD59-47EB-9085-80C66F2E3323}"/>
              </a:ext>
            </a:extLst>
          </p:cNvPr>
          <p:cNvSpPr/>
          <p:nvPr/>
        </p:nvSpPr>
        <p:spPr>
          <a:xfrm>
            <a:off x="2144722" y="3684574"/>
            <a:ext cx="621196" cy="5615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7CD7530F-E278-4208-AB43-0B5B7D26B5D0}"/>
              </a:ext>
            </a:extLst>
          </p:cNvPr>
          <p:cNvCxnSpPr>
            <a:cxnSpLocks/>
            <a:stCxn id="12" idx="3"/>
            <a:endCxn id="8" idx="2"/>
          </p:cNvCxnSpPr>
          <p:nvPr/>
        </p:nvCxnSpPr>
        <p:spPr>
          <a:xfrm flipV="1">
            <a:off x="2765918" y="3613241"/>
            <a:ext cx="2371300" cy="3521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E65DE87-DF32-4D43-B322-789DEAFA3982}"/>
              </a:ext>
            </a:extLst>
          </p:cNvPr>
          <p:cNvSpPr txBox="1"/>
          <p:nvPr/>
        </p:nvSpPr>
        <p:spPr>
          <a:xfrm>
            <a:off x="4842273" y="1226402"/>
            <a:ext cx="4410583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控</a:t>
            </a:r>
            <a:r>
              <a:rPr lang="zh-CN" altLang="en-US" sz="1200" dirty="0" smtClean="0">
                <a:latin typeface="+mj-ea"/>
              </a:rPr>
              <a:t>制氮气供</a:t>
            </a:r>
            <a:r>
              <a:rPr lang="zh-CN" altLang="en-US" sz="1200" dirty="0">
                <a:latin typeface="+mj-ea"/>
              </a:rPr>
              <a:t>应的电磁阀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559B199-617B-415E-BA83-B56208679A4D}"/>
              </a:ext>
            </a:extLst>
          </p:cNvPr>
          <p:cNvSpPr txBox="1"/>
          <p:nvPr/>
        </p:nvSpPr>
        <p:spPr>
          <a:xfrm>
            <a:off x="4651770" y="609581"/>
            <a:ext cx="3375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j-ea"/>
                <a:ea typeface="+mj-ea"/>
              </a:rPr>
              <a:t>(4)-3 N2 Solenoid Valve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       (N2 </a:t>
            </a:r>
            <a:r>
              <a:rPr lang="zh-CN" altLang="en-US" sz="1500" b="1" dirty="0" smtClean="0">
                <a:latin typeface="+mj-ea"/>
                <a:ea typeface="+mj-ea"/>
              </a:rPr>
              <a:t>电磁阀</a:t>
            </a:r>
            <a:r>
              <a:rPr lang="en-US" altLang="ko-KR" sz="1500" b="1" dirty="0" smtClean="0">
                <a:latin typeface="+mj-ea"/>
                <a:ea typeface="+mj-ea"/>
              </a:rPr>
              <a:t>)</a:t>
            </a:r>
            <a:endParaRPr lang="en-US" altLang="ko-KR" sz="1500" b="1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EE858E9-B8F4-4C73-AD97-C93D6DEDD2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3" r="18551"/>
          <a:stretch/>
        </p:blipFill>
        <p:spPr>
          <a:xfrm rot="5400000">
            <a:off x="5596042" y="2078958"/>
            <a:ext cx="2150917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A88FF59D-A91F-030B-9FE0-1EE3E0C3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zh-CN" altLang="en-US" dirty="0" smtClean="0"/>
              <a:t>右侧部构造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7080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18A89E2-60E6-4A63-834A-18239BE33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7354" r="34977"/>
          <a:stretch/>
        </p:blipFill>
        <p:spPr>
          <a:xfrm rot="5400000">
            <a:off x="457387" y="1032471"/>
            <a:ext cx="4016952" cy="33048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2864B7B-AE94-4E17-BFB0-4A78BF3DCF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2" r="14450"/>
          <a:stretch/>
        </p:blipFill>
        <p:spPr>
          <a:xfrm>
            <a:off x="5120889" y="2538935"/>
            <a:ext cx="3068565" cy="2154615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2024288-8A5B-48E4-B908-AEF9108065B3}"/>
              </a:ext>
            </a:extLst>
          </p:cNvPr>
          <p:cNvSpPr txBox="1"/>
          <p:nvPr/>
        </p:nvSpPr>
        <p:spPr>
          <a:xfrm>
            <a:off x="4646328" y="727039"/>
            <a:ext cx="3375422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PCW-Supply Line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PCW-Return Line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BCW Line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Drain Line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69CB8AE-3105-4072-B673-5AF042574522}"/>
              </a:ext>
            </a:extLst>
          </p:cNvPr>
          <p:cNvSpPr txBox="1"/>
          <p:nvPr/>
        </p:nvSpPr>
        <p:spPr>
          <a:xfrm>
            <a:off x="7387516" y="3089336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9AA1906-84BE-42F9-866F-3963B07410F5}"/>
              </a:ext>
            </a:extLst>
          </p:cNvPr>
          <p:cNvSpPr txBox="1"/>
          <p:nvPr/>
        </p:nvSpPr>
        <p:spPr>
          <a:xfrm>
            <a:off x="7006937" y="2497710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2EEC944-1C1C-40A2-9060-E16850A9F5CF}"/>
              </a:ext>
            </a:extLst>
          </p:cNvPr>
          <p:cNvSpPr txBox="1"/>
          <p:nvPr/>
        </p:nvSpPr>
        <p:spPr>
          <a:xfrm>
            <a:off x="6114648" y="2454260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05D9695-FC98-4EBB-8A6F-9B2A54ADDE77}"/>
              </a:ext>
            </a:extLst>
          </p:cNvPr>
          <p:cNvSpPr txBox="1"/>
          <p:nvPr/>
        </p:nvSpPr>
        <p:spPr>
          <a:xfrm>
            <a:off x="5376223" y="2497710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41D33C0-81B3-4FE7-97F1-B1A86219D670}"/>
              </a:ext>
            </a:extLst>
          </p:cNvPr>
          <p:cNvSpPr/>
          <p:nvPr/>
        </p:nvSpPr>
        <p:spPr>
          <a:xfrm>
            <a:off x="732773" y="971213"/>
            <a:ext cx="904461" cy="36860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5" name="제목 5">
            <a:extLst>
              <a:ext uri="{FF2B5EF4-FFF2-40B4-BE49-F238E27FC236}">
                <a16:creationId xmlns="" xmlns:a16="http://schemas.microsoft.com/office/drawing/2014/main" id="{FB5F548E-38FA-95AC-735C-4A614735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后面部构造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2664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20BA321-6A93-4D7D-A079-30784CF7A9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r="12174"/>
          <a:stretch/>
        </p:blipFill>
        <p:spPr>
          <a:xfrm>
            <a:off x="721907" y="681859"/>
            <a:ext cx="3314267" cy="4016953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46328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PCW-Supply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7F99261-B9AA-4ADE-B5EE-182603B60329}"/>
              </a:ext>
            </a:extLst>
          </p:cNvPr>
          <p:cNvSpPr txBox="1"/>
          <p:nvPr/>
        </p:nvSpPr>
        <p:spPr>
          <a:xfrm>
            <a:off x="4842274" y="1161086"/>
            <a:ext cx="3920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PCW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zh-CN" altLang="en-US" sz="1200" dirty="0" smtClean="0">
                <a:latin typeface="+mj-ea"/>
                <a:ea typeface="+mj-ea"/>
              </a:rPr>
              <a:t>供应线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PCW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zh-CN" altLang="en-US" sz="1200" dirty="0"/>
              <a:t>是冷却水，使用后排出，在设备内部</a:t>
            </a:r>
            <a:br>
              <a:rPr lang="zh-CN" altLang="en-US" sz="1200" dirty="0"/>
            </a:br>
            <a:r>
              <a:rPr lang="zh-CN" altLang="en-US" sz="1200" dirty="0" smtClean="0"/>
              <a:t>                   不</a:t>
            </a:r>
            <a:r>
              <a:rPr lang="zh-CN" altLang="en-US" sz="1200" dirty="0"/>
              <a:t>与其他流体混合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6FB0F17D-E327-82B5-3AA6-A4421FA0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3507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025A7D0-C705-485F-9E21-AD80AA3BF3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r="12174"/>
          <a:stretch/>
        </p:blipFill>
        <p:spPr>
          <a:xfrm>
            <a:off x="754565" y="692745"/>
            <a:ext cx="3314267" cy="4016953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13E490E-BD59-47EB-9085-80C66F2E3323}"/>
              </a:ext>
            </a:extLst>
          </p:cNvPr>
          <p:cNvSpPr/>
          <p:nvPr/>
        </p:nvSpPr>
        <p:spPr>
          <a:xfrm>
            <a:off x="2195836" y="1449930"/>
            <a:ext cx="688286" cy="685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7CD7530F-E278-4208-AB43-0B5B7D26B5D0}"/>
              </a:ext>
            </a:extLst>
          </p:cNvPr>
          <p:cNvCxnSpPr>
            <a:cxnSpLocks/>
            <a:stCxn id="12" idx="3"/>
            <a:endCxn id="6" idx="2"/>
          </p:cNvCxnSpPr>
          <p:nvPr/>
        </p:nvCxnSpPr>
        <p:spPr>
          <a:xfrm>
            <a:off x="2884122" y="1792831"/>
            <a:ext cx="2236767" cy="18585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018164E-FBFC-46A8-9E7E-E8C89E852F1B}"/>
              </a:ext>
            </a:extLst>
          </p:cNvPr>
          <p:cNvSpPr txBox="1"/>
          <p:nvPr/>
        </p:nvSpPr>
        <p:spPr>
          <a:xfrm>
            <a:off x="4842274" y="1362473"/>
            <a:ext cx="3664718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en-US" altLang="zh-CN" sz="1200" dirty="0">
                <a:latin typeface="+mj-ea"/>
              </a:rPr>
              <a:t>PCW</a:t>
            </a:r>
            <a:r>
              <a:rPr lang="zh-CN" altLang="en-US" sz="1200" dirty="0" smtClean="0">
                <a:latin typeface="+mj-ea"/>
              </a:rPr>
              <a:t>手</a:t>
            </a:r>
            <a:r>
              <a:rPr lang="zh-CN" altLang="en-US" sz="1200" dirty="0">
                <a:latin typeface="+mj-ea"/>
              </a:rPr>
              <a:t>动开关阀门</a:t>
            </a:r>
            <a:r>
              <a:rPr lang="en-US" altLang="ko-KR" sz="1200" dirty="0">
                <a:latin typeface="+mj-ea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853284D-3E2E-4150-84A7-C7C8FD2514C7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(1)-1 PCW-S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(PCW-S </a:t>
            </a:r>
            <a:r>
              <a:rPr lang="zh-CN" altLang="en-US" sz="1600" b="1" dirty="0" smtClean="0">
                <a:latin typeface="+mj-ea"/>
                <a:ea typeface="+mj-ea"/>
              </a:rPr>
              <a:t>手动阀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66F1789-359F-4D1A-BC1F-67B067E901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8" r="3999"/>
          <a:stretch/>
        </p:blipFill>
        <p:spPr>
          <a:xfrm rot="5400000">
            <a:off x="5579713" y="2117057"/>
            <a:ext cx="2150917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7BFD4885-2277-968F-E4E3-15C5EDDD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5214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BD9EF17-4C70-45FB-92D4-397A39935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r="12174"/>
          <a:stretch/>
        </p:blipFill>
        <p:spPr>
          <a:xfrm>
            <a:off x="841647" y="627429"/>
            <a:ext cx="3314267" cy="4016953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2221748" y="2067340"/>
            <a:ext cx="969065" cy="7106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3190813" y="2422664"/>
            <a:ext cx="1920554" cy="12286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8739273-B00F-49EE-BBF5-16AA1FE7309F}"/>
              </a:ext>
            </a:extLst>
          </p:cNvPr>
          <p:cNvSpPr txBox="1"/>
          <p:nvPr/>
        </p:nvSpPr>
        <p:spPr>
          <a:xfrm>
            <a:off x="4842274" y="1389686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-</a:t>
            </a:r>
            <a:r>
              <a:rPr lang="zh-CN" altLang="en-US" sz="1200" dirty="0"/>
              <a:t>由气压开闭的气动阀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</a:rPr>
              <a:t> - </a:t>
            </a:r>
            <a:r>
              <a:rPr lang="zh-CN" altLang="en-US" sz="1200" dirty="0">
                <a:latin typeface="+mj-ea"/>
              </a:rPr>
              <a:t>控</a:t>
            </a:r>
            <a:r>
              <a:rPr lang="zh-CN" altLang="en-US" sz="1200" dirty="0" smtClean="0">
                <a:latin typeface="+mj-ea"/>
              </a:rPr>
              <a:t>制</a:t>
            </a:r>
            <a:r>
              <a:rPr lang="en-US" altLang="zh-CN" sz="1200" dirty="0" smtClean="0">
                <a:latin typeface="+mj-ea"/>
              </a:rPr>
              <a:t>PCW</a:t>
            </a:r>
            <a:r>
              <a:rPr lang="zh-CN" altLang="en-US" sz="1200" dirty="0" smtClean="0">
                <a:latin typeface="+mj-ea"/>
              </a:rPr>
              <a:t>供应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40886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(1)-2 PCW-S Pneumatic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(PCW-S </a:t>
            </a:r>
            <a:r>
              <a:rPr lang="zh-CN" altLang="en-US" sz="1600" b="1" dirty="0" smtClean="0">
                <a:latin typeface="+mj-ea"/>
                <a:ea typeface="+mj-ea"/>
              </a:rPr>
              <a:t>气动阀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94D9C50-9342-4322-84C4-322C3F0715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1" r="22150"/>
          <a:stretch/>
        </p:blipFill>
        <p:spPr>
          <a:xfrm rot="5400000">
            <a:off x="5561765" y="2125483"/>
            <a:ext cx="2150919" cy="305171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9B2B7F9D-BD4F-A0CA-6E78-024BBC72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812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51771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PCW-Return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7F99261-B9AA-4ADE-B5EE-182603B60329}"/>
              </a:ext>
            </a:extLst>
          </p:cNvPr>
          <p:cNvSpPr txBox="1"/>
          <p:nvPr/>
        </p:nvSpPr>
        <p:spPr>
          <a:xfrm>
            <a:off x="4842274" y="1171973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 smtClean="0">
                <a:latin typeface="+mj-ea"/>
                <a:ea typeface="+mj-ea"/>
              </a:rPr>
              <a:t>使用完的</a:t>
            </a:r>
            <a:r>
              <a:rPr lang="en-US" altLang="zh-CN" sz="1200" dirty="0" smtClean="0">
                <a:latin typeface="+mj-ea"/>
                <a:ea typeface="+mj-ea"/>
              </a:rPr>
              <a:t>PCW</a:t>
            </a:r>
            <a:r>
              <a:rPr lang="zh-CN" altLang="en-US" sz="1200" dirty="0">
                <a:latin typeface="+mj-ea"/>
                <a:ea typeface="+mj-ea"/>
              </a:rPr>
              <a:t>排出管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E48ABEB-FCED-4431-BDEE-2B29E6165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r="8019" b="4000"/>
          <a:stretch/>
        </p:blipFill>
        <p:spPr>
          <a:xfrm>
            <a:off x="727350" y="682416"/>
            <a:ext cx="3314267" cy="4021607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927B674B-E8EC-E54A-9F0C-C1343843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530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CE2DC94-281C-4F74-9695-D6E6C4591BAB}"/>
              </a:ext>
            </a:extLst>
          </p:cNvPr>
          <p:cNvSpPr txBox="1"/>
          <p:nvPr/>
        </p:nvSpPr>
        <p:spPr>
          <a:xfrm>
            <a:off x="4744300" y="1219494"/>
            <a:ext cx="3586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设备电源的按</a:t>
            </a:r>
            <a:r>
              <a:rPr lang="zh-CN" altLang="en-US" sz="1200" dirty="0" smtClean="0">
                <a:latin typeface="+mj-ea"/>
                <a:ea typeface="+mj-ea"/>
              </a:rPr>
              <a:t>钮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031BD40-94B8-4336-A3C6-A2F36AB463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t="60101" r="23409"/>
          <a:stretch/>
        </p:blipFill>
        <p:spPr>
          <a:xfrm>
            <a:off x="576449" y="1545647"/>
            <a:ext cx="3647208" cy="20522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7DE83CC-3C7E-4FFA-AB1E-ADD081DCC6B0}"/>
              </a:ext>
            </a:extLst>
          </p:cNvPr>
          <p:cNvSpPr txBox="1"/>
          <p:nvPr/>
        </p:nvSpPr>
        <p:spPr>
          <a:xfrm>
            <a:off x="4643438" y="600075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Power Switch </a:t>
            </a:r>
          </a:p>
        </p:txBody>
      </p:sp>
      <p:sp>
        <p:nvSpPr>
          <p:cNvPr id="3" name="제목 5">
            <a:extLst>
              <a:ext uri="{FF2B5EF4-FFF2-40B4-BE49-F238E27FC236}">
                <a16:creationId xmlns="" xmlns:a16="http://schemas.microsoft.com/office/drawing/2014/main" id="{FF63EEF2-A8CD-96BA-0FD3-E2640FA3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前面部构造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22159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955A6DC-04DB-44E3-85E4-217D8EA1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r="8019" b="4000"/>
          <a:stretch/>
        </p:blipFill>
        <p:spPr>
          <a:xfrm>
            <a:off x="857976" y="715074"/>
            <a:ext cx="3314267" cy="4021607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13E490E-BD59-47EB-9085-80C66F2E3323}"/>
              </a:ext>
            </a:extLst>
          </p:cNvPr>
          <p:cNvSpPr/>
          <p:nvPr/>
        </p:nvSpPr>
        <p:spPr>
          <a:xfrm>
            <a:off x="2347526" y="1009770"/>
            <a:ext cx="494473" cy="4568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7CD7530F-E278-4208-AB43-0B5B7D26B5D0}"/>
              </a:ext>
            </a:extLst>
          </p:cNvPr>
          <p:cNvCxnSpPr>
            <a:cxnSpLocks/>
            <a:stCxn id="12" idx="3"/>
            <a:endCxn id="8" idx="2"/>
          </p:cNvCxnSpPr>
          <p:nvPr/>
        </p:nvCxnSpPr>
        <p:spPr>
          <a:xfrm>
            <a:off x="2841999" y="1238178"/>
            <a:ext cx="2306104" cy="23587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018164E-FBFC-46A8-9E7E-E8C89E852F1B}"/>
              </a:ext>
            </a:extLst>
          </p:cNvPr>
          <p:cNvSpPr txBox="1"/>
          <p:nvPr/>
        </p:nvSpPr>
        <p:spPr>
          <a:xfrm>
            <a:off x="4842274" y="1291717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zh-CN" sz="1200" dirty="0" smtClean="0">
                <a:latin typeface="+mj-ea"/>
              </a:rPr>
              <a:t>PCW</a:t>
            </a:r>
            <a:r>
              <a:rPr lang="zh-CN" altLang="en-US" sz="1200" dirty="0">
                <a:latin typeface="+mj-ea"/>
              </a:rPr>
              <a:t>手动开关阀门</a:t>
            </a:r>
            <a:r>
              <a:rPr lang="en-US" altLang="ko-KR" sz="1200" dirty="0">
                <a:latin typeface="+mj-ea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853284D-3E2E-4150-84A7-C7C8FD2514C7}"/>
              </a:ext>
            </a:extLst>
          </p:cNvPr>
          <p:cNvSpPr txBox="1"/>
          <p:nvPr/>
        </p:nvSpPr>
        <p:spPr>
          <a:xfrm>
            <a:off x="4646328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(2)-1 PCW-R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(PCW-R </a:t>
            </a:r>
            <a:r>
              <a:rPr lang="zh-CN" altLang="en-US" sz="1600" b="1" dirty="0" smtClean="0">
                <a:latin typeface="+mj-ea"/>
                <a:ea typeface="+mj-ea"/>
              </a:rPr>
              <a:t>手动阀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5C10A13-1157-4D74-8E1D-C51F8F311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9" r="22899"/>
          <a:stretch/>
        </p:blipFill>
        <p:spPr>
          <a:xfrm rot="5400000">
            <a:off x="5606927" y="2062632"/>
            <a:ext cx="2150917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6CE4E787-B713-03D6-006B-B396F6B5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58587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1B84A0F-E369-4771-A447-168B2C6D3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r="8019" b="4000"/>
          <a:stretch/>
        </p:blipFill>
        <p:spPr>
          <a:xfrm>
            <a:off x="738235" y="715074"/>
            <a:ext cx="3314267" cy="4021607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1989364" y="1483076"/>
            <a:ext cx="641075" cy="10368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  <a:endCxn id="18" idx="2"/>
          </p:cNvCxnSpPr>
          <p:nvPr/>
        </p:nvCxnSpPr>
        <p:spPr>
          <a:xfrm>
            <a:off x="2630439" y="2001492"/>
            <a:ext cx="2484838" cy="16444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8739273-B00F-49EE-BBF5-16AA1FE7309F}"/>
              </a:ext>
            </a:extLst>
          </p:cNvPr>
          <p:cNvSpPr txBox="1"/>
          <p:nvPr/>
        </p:nvSpPr>
        <p:spPr>
          <a:xfrm>
            <a:off x="4842274" y="1367916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通过</a:t>
            </a:r>
            <a:r>
              <a:rPr lang="en-US" altLang="zh-CN" sz="1200" dirty="0">
                <a:latin typeface="+mj-ea"/>
                <a:ea typeface="+mj-ea"/>
              </a:rPr>
              <a:t>PCW</a:t>
            </a:r>
            <a:r>
              <a:rPr lang="zh-CN" altLang="en-US" sz="1200" dirty="0">
                <a:latin typeface="+mj-ea"/>
                <a:ea typeface="+mj-ea"/>
              </a:rPr>
              <a:t>压力变化量可以确认</a:t>
            </a:r>
            <a:r>
              <a:rPr lang="en-US" altLang="zh-CN" sz="1200" dirty="0">
                <a:latin typeface="+mj-ea"/>
                <a:ea typeface="+mj-ea"/>
              </a:rPr>
              <a:t>PCW</a:t>
            </a:r>
            <a:r>
              <a:rPr lang="zh-CN" altLang="en-US" sz="1200" dirty="0">
                <a:latin typeface="+mj-ea"/>
                <a:ea typeface="+mj-ea"/>
              </a:rPr>
              <a:t>漏水的状态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46328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(2)-2 PCW Leak Check Gauge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(PCW</a:t>
            </a:r>
            <a:r>
              <a:rPr lang="ko-KR" altLang="en-US" sz="1600" b="1" dirty="0" err="1">
                <a:latin typeface="+mj-ea"/>
                <a:ea typeface="+mj-ea"/>
              </a:rPr>
              <a:t>漏水检测表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F21610C0-E3D6-414A-81F7-7F4E094A0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r="25604"/>
          <a:stretch/>
        </p:blipFill>
        <p:spPr>
          <a:xfrm rot="5400000">
            <a:off x="5574101" y="2111615"/>
            <a:ext cx="2150917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6FE8D7EB-52E5-4D9D-02B3-639B4A36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72186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1B84A0F-E369-4771-A447-168B2C6D3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r="8019" b="4000"/>
          <a:stretch/>
        </p:blipFill>
        <p:spPr>
          <a:xfrm>
            <a:off x="825320" y="682416"/>
            <a:ext cx="3314267" cy="4021607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8C4332E-8D1D-4972-8CCD-CA93CBECBCBE}"/>
              </a:ext>
            </a:extLst>
          </p:cNvPr>
          <p:cNvSpPr/>
          <p:nvPr/>
        </p:nvSpPr>
        <p:spPr>
          <a:xfrm>
            <a:off x="2235475" y="3606436"/>
            <a:ext cx="571500" cy="623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EB0D0AB-6CED-4E25-B614-0AF77B8247B1}"/>
              </a:ext>
            </a:extLst>
          </p:cNvPr>
          <p:cNvCxnSpPr>
            <a:cxnSpLocks/>
            <a:stCxn id="9" idx="3"/>
            <a:endCxn id="7" idx="2"/>
          </p:cNvCxnSpPr>
          <p:nvPr/>
        </p:nvCxnSpPr>
        <p:spPr>
          <a:xfrm flipV="1">
            <a:off x="2806975" y="3640452"/>
            <a:ext cx="2335685" cy="2778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8739273-B00F-49EE-BBF5-16AA1FE7309F}"/>
              </a:ext>
            </a:extLst>
          </p:cNvPr>
          <p:cNvSpPr txBox="1"/>
          <p:nvPr/>
        </p:nvSpPr>
        <p:spPr>
          <a:xfrm>
            <a:off x="4842274" y="1378802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测量使用完的</a:t>
            </a:r>
            <a:r>
              <a:rPr lang="en-US" altLang="zh-CN" sz="1200" dirty="0">
                <a:latin typeface="+mj-ea"/>
                <a:ea typeface="+mj-ea"/>
              </a:rPr>
              <a:t>PCW</a:t>
            </a:r>
            <a:r>
              <a:rPr lang="zh-CN" altLang="en-US" sz="1200" dirty="0">
                <a:latin typeface="+mj-ea"/>
                <a:ea typeface="+mj-ea"/>
              </a:rPr>
              <a:t>排出流量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46328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(2)-3 PCW Flow 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(PCW </a:t>
            </a:r>
            <a:r>
              <a:rPr lang="zh-CN" altLang="en-US" sz="1600" b="1" dirty="0" smtClean="0">
                <a:latin typeface="+mj-ea"/>
                <a:ea typeface="+mj-ea"/>
              </a:rPr>
              <a:t>流量传感器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D842615-4D39-4685-B4E3-7E03EB42F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0" r="11111"/>
          <a:stretch/>
        </p:blipFill>
        <p:spPr>
          <a:xfrm rot="5400000">
            <a:off x="5601484" y="2106169"/>
            <a:ext cx="2150916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0E70BB31-EA02-23D1-5180-531A9F9C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53666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57213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</a:t>
            </a:r>
            <a:r>
              <a:rPr lang="en-US" altLang="ko-KR" sz="1600" b="1" dirty="0" smtClean="0">
                <a:latin typeface="+mj-ea"/>
                <a:ea typeface="+mj-ea"/>
              </a:rPr>
              <a:t>CW </a:t>
            </a:r>
            <a:r>
              <a:rPr lang="en-US" altLang="ko-KR" sz="1600" b="1" dirty="0">
                <a:latin typeface="+mj-ea"/>
                <a:ea typeface="+mj-ea"/>
              </a:rPr>
              <a:t>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7F99261-B9AA-4ADE-B5EE-182603B60329}"/>
              </a:ext>
            </a:extLst>
          </p:cNvPr>
          <p:cNvSpPr txBox="1"/>
          <p:nvPr/>
        </p:nvSpPr>
        <p:spPr>
          <a:xfrm>
            <a:off x="4842274" y="1150200"/>
            <a:ext cx="366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客户提供的常用水供应</a:t>
            </a:r>
            <a:r>
              <a:rPr lang="zh-CN" altLang="en-US" sz="1200" dirty="0" smtClean="0">
                <a:latin typeface="+mj-ea"/>
                <a:ea typeface="+mj-ea"/>
              </a:rPr>
              <a:t>线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j-ea"/>
                <a:ea typeface="+mj-ea"/>
              </a:rPr>
              <a:t> - </a:t>
            </a:r>
            <a:r>
              <a:rPr lang="zh-CN" altLang="en-US" sz="1200" dirty="0"/>
              <a:t>用于补充循环水及</a:t>
            </a:r>
            <a:r>
              <a:rPr lang="en-US" altLang="zh-CN" sz="1200" dirty="0"/>
              <a:t>Wet</a:t>
            </a:r>
            <a:r>
              <a:rPr lang="zh-CN" altLang="en-US" sz="1200" dirty="0"/>
              <a:t>处理、冷却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B8F624A-2C75-4CD8-BDC4-BF723ADDD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12560"/>
          <a:stretch/>
        </p:blipFill>
        <p:spPr>
          <a:xfrm>
            <a:off x="792663" y="642234"/>
            <a:ext cx="3314267" cy="4013220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0D0A3688-BD75-DE16-2D8F-F09745FD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2225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B8F624A-2C75-4CD8-BDC4-BF723ADDD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12560"/>
          <a:stretch/>
        </p:blipFill>
        <p:spPr>
          <a:xfrm>
            <a:off x="787218" y="685778"/>
            <a:ext cx="3314267" cy="40132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EC4431F-6B34-4BBE-8E9F-562866BD8F5E}"/>
              </a:ext>
            </a:extLst>
          </p:cNvPr>
          <p:cNvSpPr/>
          <p:nvPr/>
        </p:nvSpPr>
        <p:spPr>
          <a:xfrm>
            <a:off x="2391186" y="1199789"/>
            <a:ext cx="536714" cy="5062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D41A5FEA-CC56-4376-8AC7-C1CDD04B9A7E}"/>
              </a:ext>
            </a:extLst>
          </p:cNvPr>
          <p:cNvCxnSpPr>
            <a:cxnSpLocks/>
            <a:stCxn id="7" idx="3"/>
            <a:endCxn id="5" idx="2"/>
          </p:cNvCxnSpPr>
          <p:nvPr/>
        </p:nvCxnSpPr>
        <p:spPr>
          <a:xfrm>
            <a:off x="2927900" y="1452934"/>
            <a:ext cx="2165776" cy="22092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E19EBB-2927-468B-AD26-83F164E2C72C}"/>
              </a:ext>
            </a:extLst>
          </p:cNvPr>
          <p:cNvSpPr txBox="1"/>
          <p:nvPr/>
        </p:nvSpPr>
        <p:spPr>
          <a:xfrm>
            <a:off x="4842274" y="1362473"/>
            <a:ext cx="3664718" cy="33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zh-CN" sz="1200" dirty="0" smtClean="0">
                <a:latin typeface="+mj-ea"/>
              </a:rPr>
              <a:t>CW</a:t>
            </a:r>
            <a:r>
              <a:rPr lang="zh-CN" altLang="en-US" sz="1200" dirty="0">
                <a:latin typeface="+mj-ea"/>
              </a:rPr>
              <a:t>手动开关阀门</a:t>
            </a:r>
            <a:r>
              <a:rPr lang="en-US" altLang="ko-KR" sz="1200" dirty="0">
                <a:latin typeface="+mj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BA71C25-5390-4C05-9118-755DFDC09890}"/>
              </a:ext>
            </a:extLst>
          </p:cNvPr>
          <p:cNvSpPr txBox="1"/>
          <p:nvPr/>
        </p:nvSpPr>
        <p:spPr>
          <a:xfrm>
            <a:off x="4640887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(3)-1 BCW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(BCW </a:t>
            </a:r>
            <a:r>
              <a:rPr lang="zh-CN" altLang="en-US" sz="1600" b="1" dirty="0" smtClean="0">
                <a:latin typeface="+mj-ea"/>
                <a:ea typeface="+mj-ea"/>
              </a:rPr>
              <a:t>手动阀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83F5188-7952-417E-9E58-D0F58958A9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8" r="25604"/>
          <a:stretch/>
        </p:blipFill>
        <p:spPr>
          <a:xfrm rot="5400000">
            <a:off x="5552499" y="2127944"/>
            <a:ext cx="2150918" cy="3068564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EB5D6C59-AF65-DA06-5F03-29E0BF97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20500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B8F624A-2C75-4CD8-BDC4-BF723ADDD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12560"/>
          <a:stretch/>
        </p:blipFill>
        <p:spPr>
          <a:xfrm>
            <a:off x="787222" y="664006"/>
            <a:ext cx="3314267" cy="40132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EC4431F-6B34-4BBE-8E9F-562866BD8F5E}"/>
              </a:ext>
            </a:extLst>
          </p:cNvPr>
          <p:cNvSpPr/>
          <p:nvPr/>
        </p:nvSpPr>
        <p:spPr>
          <a:xfrm>
            <a:off x="2038351" y="1716988"/>
            <a:ext cx="829918" cy="5514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D41A5FEA-CC56-4376-8AC7-C1CDD04B9A7E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>
            <a:off x="2868269" y="1992721"/>
            <a:ext cx="2274391" cy="1647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C158CB9-3A4C-46FD-9109-BE44C5E240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r="32174"/>
          <a:stretch/>
        </p:blipFill>
        <p:spPr>
          <a:xfrm rot="5400000">
            <a:off x="5601484" y="2106172"/>
            <a:ext cx="2150917" cy="3068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16181EE-FB41-46A9-AFBD-242E37B3B1A3}"/>
              </a:ext>
            </a:extLst>
          </p:cNvPr>
          <p:cNvSpPr txBox="1"/>
          <p:nvPr/>
        </p:nvSpPr>
        <p:spPr>
          <a:xfrm>
            <a:off x="4842273" y="1362472"/>
            <a:ext cx="420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供</a:t>
            </a:r>
            <a:r>
              <a:rPr lang="zh-CN" altLang="en-US" sz="1200" dirty="0" smtClean="0">
                <a:latin typeface="+mj-ea"/>
                <a:ea typeface="+mj-ea"/>
              </a:rPr>
              <a:t>应</a:t>
            </a:r>
            <a:r>
              <a:rPr lang="en-US" altLang="zh-CN" sz="1200" dirty="0">
                <a:latin typeface="+mj-ea"/>
                <a:ea typeface="+mj-ea"/>
              </a:rPr>
              <a:t>CW</a:t>
            </a:r>
            <a:r>
              <a:rPr lang="zh-CN" altLang="en-US" sz="1200" dirty="0" smtClean="0">
                <a:latin typeface="+mj-ea"/>
                <a:ea typeface="+mj-ea"/>
              </a:rPr>
              <a:t>压</a:t>
            </a:r>
            <a:r>
              <a:rPr lang="zh-CN" altLang="en-US" sz="1200" dirty="0">
                <a:latin typeface="+mj-ea"/>
                <a:ea typeface="+mj-ea"/>
              </a:rPr>
              <a:t>力在压力表表示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 </a:t>
            </a:r>
            <a:r>
              <a:rPr lang="zh-CN" altLang="en-US" sz="1200" dirty="0">
                <a:latin typeface="+mj-ea"/>
                <a:ea typeface="+mj-ea"/>
              </a:rPr>
              <a:t>手动操作可以调节压</a:t>
            </a:r>
            <a:r>
              <a:rPr lang="zh-CN" altLang="en-US" sz="1200" dirty="0" smtClean="0">
                <a:latin typeface="+mj-ea"/>
                <a:ea typeface="+mj-ea"/>
              </a:rPr>
              <a:t>力和流量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9089C11-7394-4E9B-93FB-BEC36DBDFDDC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(3)-2 BCW Regulator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(BCW </a:t>
            </a:r>
            <a:r>
              <a:rPr lang="ko-KR" altLang="en-US" sz="1600" b="1" dirty="0">
                <a:latin typeface="+mj-ea"/>
                <a:ea typeface="+mj-ea"/>
              </a:rPr>
              <a:t>压力调节器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0B100D15-E923-5A77-9E9A-3AD1F972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62278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B8F624A-2C75-4CD8-BDC4-BF723ADDD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12560"/>
          <a:stretch/>
        </p:blipFill>
        <p:spPr>
          <a:xfrm>
            <a:off x="792661" y="653120"/>
            <a:ext cx="3314267" cy="40132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EC4431F-6B34-4BBE-8E9F-562866BD8F5E}"/>
              </a:ext>
            </a:extLst>
          </p:cNvPr>
          <p:cNvSpPr/>
          <p:nvPr/>
        </p:nvSpPr>
        <p:spPr>
          <a:xfrm>
            <a:off x="2054504" y="2339520"/>
            <a:ext cx="829918" cy="10459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D41A5FEA-CC56-4376-8AC7-C1CDD04B9A7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884422" y="2862489"/>
            <a:ext cx="2236467" cy="7779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3251B2D-21B2-43DE-BE30-B8EAA46B6014}"/>
              </a:ext>
            </a:extLst>
          </p:cNvPr>
          <p:cNvSpPr txBox="1"/>
          <p:nvPr/>
        </p:nvSpPr>
        <p:spPr>
          <a:xfrm>
            <a:off x="4842274" y="1335259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过</a:t>
            </a:r>
            <a:r>
              <a:rPr lang="en-US" altLang="zh-CN" sz="1200" dirty="0">
                <a:latin typeface="+mj-ea"/>
                <a:ea typeface="+mj-ea"/>
              </a:rPr>
              <a:t>BCW</a:t>
            </a:r>
            <a:r>
              <a:rPr lang="zh-CN" altLang="en-US" sz="1200" dirty="0">
                <a:latin typeface="+mj-ea"/>
                <a:ea typeface="+mj-ea"/>
              </a:rPr>
              <a:t>压力变化量可以确</a:t>
            </a:r>
            <a:r>
              <a:rPr lang="zh-CN" altLang="en-US" sz="1200" dirty="0" smtClean="0">
                <a:latin typeface="+mj-ea"/>
                <a:ea typeface="+mj-ea"/>
              </a:rPr>
              <a:t>认</a:t>
            </a:r>
            <a:r>
              <a:rPr lang="en-US" altLang="zh-CN" sz="1200" dirty="0" smtClean="0">
                <a:latin typeface="+mj-ea"/>
                <a:ea typeface="+mj-ea"/>
              </a:rPr>
              <a:t>BCW</a:t>
            </a:r>
            <a:r>
              <a:rPr lang="zh-CN" altLang="en-US" sz="1200" dirty="0">
                <a:latin typeface="+mj-ea"/>
                <a:ea typeface="+mj-ea"/>
              </a:rPr>
              <a:t>漏水的状态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6B91AF2-9A89-48D3-B995-33D8C39B090B}"/>
              </a:ext>
            </a:extLst>
          </p:cNvPr>
          <p:cNvSpPr txBox="1"/>
          <p:nvPr/>
        </p:nvSpPr>
        <p:spPr>
          <a:xfrm>
            <a:off x="4646328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(3)-3 BCW Leak Check Gauge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(BCW </a:t>
            </a:r>
            <a:r>
              <a:rPr lang="ko-KR" altLang="en-US" sz="1600" b="1" dirty="0" err="1">
                <a:latin typeface="+mj-ea"/>
                <a:ea typeface="+mj-ea"/>
              </a:rPr>
              <a:t>漏水检测表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A306ECD-CD8B-4275-8C63-E31F667EBA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r="4891"/>
          <a:stretch/>
        </p:blipFill>
        <p:spPr>
          <a:xfrm>
            <a:off x="5120889" y="2564993"/>
            <a:ext cx="3068565" cy="2150916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="" xmlns:a16="http://schemas.microsoft.com/office/drawing/2014/main" id="{C720B311-8F61-E52C-8DDE-6902CC82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56431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B8F624A-2C75-4CD8-BDC4-BF723ADDD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12560"/>
          <a:stretch/>
        </p:blipFill>
        <p:spPr>
          <a:xfrm>
            <a:off x="803548" y="680335"/>
            <a:ext cx="3314267" cy="40132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EC4431F-6B34-4BBE-8E9F-562866BD8F5E}"/>
              </a:ext>
            </a:extLst>
          </p:cNvPr>
          <p:cNvSpPr/>
          <p:nvPr/>
        </p:nvSpPr>
        <p:spPr>
          <a:xfrm>
            <a:off x="2164783" y="3476068"/>
            <a:ext cx="680056" cy="538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D41A5FEA-CC56-4376-8AC7-C1CDD04B9A7E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2844839" y="3629568"/>
            <a:ext cx="2384910" cy="1157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DFCB9DF-FE87-4523-AC6D-9A327CFC89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5" r="14300"/>
          <a:stretch/>
        </p:blipFill>
        <p:spPr>
          <a:xfrm rot="5400000">
            <a:off x="5688573" y="2095285"/>
            <a:ext cx="2150917" cy="3068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B5CD290-D95B-41A1-8AD9-5D2CA35CDCEB}"/>
              </a:ext>
            </a:extLst>
          </p:cNvPr>
          <p:cNvSpPr txBox="1"/>
          <p:nvPr/>
        </p:nvSpPr>
        <p:spPr>
          <a:xfrm>
            <a:off x="4842274" y="1308044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由气压开闭的气动阀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</a:rPr>
              <a:t>-</a:t>
            </a:r>
            <a:r>
              <a:rPr lang="en-US" altLang="zh-CN" sz="1200" dirty="0" smtClean="0">
                <a:latin typeface="+mj-ea"/>
                <a:ea typeface="+mj-ea"/>
              </a:rPr>
              <a:t> </a:t>
            </a:r>
            <a:r>
              <a:rPr lang="zh-CN" altLang="en-US" sz="1200" dirty="0" smtClean="0">
                <a:latin typeface="+mj-ea"/>
                <a:ea typeface="+mj-ea"/>
              </a:rPr>
              <a:t>控</a:t>
            </a:r>
            <a:r>
              <a:rPr lang="en-US" altLang="zh-CN" sz="1200" dirty="0" smtClean="0">
                <a:latin typeface="+mj-ea"/>
                <a:ea typeface="+mj-ea"/>
              </a:rPr>
              <a:t>BPCW</a:t>
            </a:r>
            <a:r>
              <a:rPr lang="zh-CN" altLang="en-US" sz="1200" dirty="0">
                <a:latin typeface="+mj-ea"/>
                <a:ea typeface="+mj-ea"/>
              </a:rPr>
              <a:t>供应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999EC5F-1DA6-4966-89EE-EDF8D34019D2}"/>
              </a:ext>
            </a:extLst>
          </p:cNvPr>
          <p:cNvSpPr txBox="1"/>
          <p:nvPr/>
        </p:nvSpPr>
        <p:spPr>
          <a:xfrm>
            <a:off x="4646325" y="598696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(3)-4 BCW Pneumatic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(BCW </a:t>
            </a:r>
            <a:r>
              <a:rPr lang="zh-CN" altLang="en-US" sz="1600" b="1" dirty="0" smtClean="0">
                <a:latin typeface="+mj-ea"/>
                <a:ea typeface="+mj-ea"/>
              </a:rPr>
              <a:t>气动阀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="" xmlns:a16="http://schemas.microsoft.com/office/drawing/2014/main" id="{D53CA217-C914-9C42-77FF-737DA0FE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>
                <a:latin typeface="+mj-ea"/>
              </a:rPr>
              <a:t>.</a:t>
            </a:r>
            <a:r>
              <a:rPr lang="zh-CN" altLang="en-US" dirty="0"/>
              <a:t>后面</a:t>
            </a:r>
            <a:r>
              <a:rPr lang="zh-CN" altLang="en-US" dirty="0" smtClean="0"/>
              <a:t>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63882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F0B3B5B-A9F0-473C-9CC0-A689E78AC0F8}"/>
              </a:ext>
            </a:extLst>
          </p:cNvPr>
          <p:cNvSpPr txBox="1"/>
          <p:nvPr/>
        </p:nvSpPr>
        <p:spPr>
          <a:xfrm>
            <a:off x="4646327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Drain Line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排水管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7F99261-B9AA-4ADE-B5EE-182603B60329}"/>
              </a:ext>
            </a:extLst>
          </p:cNvPr>
          <p:cNvSpPr txBox="1"/>
          <p:nvPr/>
        </p:nvSpPr>
        <p:spPr>
          <a:xfrm>
            <a:off x="4842274" y="1362473"/>
            <a:ext cx="366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zh-CN" altLang="en-US" sz="1200" dirty="0">
                <a:latin typeface="+mj-ea"/>
                <a:ea typeface="+mj-ea"/>
              </a:rPr>
              <a:t>酸废水排出的管道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C5690F4-6F6A-456A-AF29-0388C3BEF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r="12347"/>
          <a:stretch/>
        </p:blipFill>
        <p:spPr>
          <a:xfrm>
            <a:off x="819877" y="660087"/>
            <a:ext cx="3314267" cy="4016953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="" xmlns:a16="http://schemas.microsoft.com/office/drawing/2014/main" id="{B491BE58-F2F2-7F64-53C7-E076D857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后面部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1523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="" xmlns:a16="http://schemas.microsoft.com/office/drawing/2014/main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C5690F4-6F6A-456A-AF29-0388C3BEF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r="12347"/>
          <a:stretch/>
        </p:blipFill>
        <p:spPr>
          <a:xfrm>
            <a:off x="754562" y="594772"/>
            <a:ext cx="3314267" cy="40169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8E4B5F93-0C22-469A-BC53-15D178C7D872}"/>
              </a:ext>
            </a:extLst>
          </p:cNvPr>
          <p:cNvSpPr/>
          <p:nvPr/>
        </p:nvSpPr>
        <p:spPr>
          <a:xfrm>
            <a:off x="1533822" y="1020019"/>
            <a:ext cx="422413" cy="3659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DAD0409-1E95-4184-BD3D-CAD32977C6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46" y="2570912"/>
            <a:ext cx="3068565" cy="216044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A18DC046-6BB8-414E-8E84-77DB90915B5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956235" y="1385960"/>
            <a:ext cx="3121111" cy="22651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CADB78F-588A-4A02-8825-301BCFCBDA04}"/>
              </a:ext>
            </a:extLst>
          </p:cNvPr>
          <p:cNvSpPr txBox="1"/>
          <p:nvPr/>
        </p:nvSpPr>
        <p:spPr>
          <a:xfrm>
            <a:off x="4842274" y="1335259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-</a:t>
            </a:r>
            <a:r>
              <a:rPr lang="zh-CN" altLang="en-US" sz="1200" dirty="0">
                <a:latin typeface="+mj-ea"/>
              </a:rPr>
              <a:t>手动开关阀门</a:t>
            </a:r>
            <a:r>
              <a:rPr lang="en-US" altLang="ko-KR" sz="1200" dirty="0">
                <a:latin typeface="+mj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C6A915F-45C3-4FAD-B7AA-7AC3B0C7AEE3}"/>
              </a:ext>
            </a:extLst>
          </p:cNvPr>
          <p:cNvSpPr txBox="1"/>
          <p:nvPr/>
        </p:nvSpPr>
        <p:spPr>
          <a:xfrm>
            <a:off x="4646329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(4)-1 Drain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zh-CN" altLang="en-US" sz="1600" b="1" dirty="0" smtClean="0">
                <a:latin typeface="+mj-ea"/>
                <a:ea typeface="+mj-ea"/>
              </a:rPr>
              <a:t>排水手动阀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5" name="제목 5">
            <a:extLst>
              <a:ext uri="{FF2B5EF4-FFF2-40B4-BE49-F238E27FC236}">
                <a16:creationId xmlns="" xmlns:a16="http://schemas.microsoft.com/office/drawing/2014/main" id="{09144B36-58A7-C567-895F-AD715E78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zh-CN" altLang="en-US" dirty="0" smtClean="0">
                <a:latin typeface="+mj-ea"/>
              </a:rPr>
              <a:t>后面部</a:t>
            </a:r>
            <a:r>
              <a:rPr lang="zh-CN" altLang="en-US" dirty="0"/>
              <a:t>构造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9709928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3EE0265F-37EB-46C9-ADBD-18B2E10110BC}" vid="{FF38ADEC-A8D0-4EB8-B59D-B014A6E33008}"/>
    </a:ext>
  </a:extLst>
</a:theme>
</file>

<file path=ppt/theme/theme2.xml><?xml version="1.0" encoding="utf-8"?>
<a:theme xmlns:a="http://schemas.openxmlformats.org/drawingml/2006/main" name="1_테마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3EE0265F-37EB-46C9-ADBD-18B2E10110BC}" vid="{FF38ADEC-A8D0-4EB8-B59D-B014A6E33008}"/>
    </a:ext>
  </a:extLst>
</a:theme>
</file>

<file path=ppt/theme/theme3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10986</TotalTime>
  <Words>5837</Words>
  <Application>Microsoft Office PowerPoint</Application>
  <PresentationFormat>화면 슬라이드 쇼(16:9)</PresentationFormat>
  <Paragraphs>939</Paragraphs>
  <Slides>132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48" baseType="lpstr">
      <vt:lpstr>HY견고딕</vt:lpstr>
      <vt:lpstr>HY헤드라인M</vt:lpstr>
      <vt:lpstr>宋体</vt:lpstr>
      <vt:lpstr>굴림</vt:lpstr>
      <vt:lpstr>맑은 고딕</vt:lpstr>
      <vt:lpstr>Arial</vt:lpstr>
      <vt:lpstr>Arial Black</vt:lpstr>
      <vt:lpstr>Calibri</vt:lpstr>
      <vt:lpstr>Calibri Light</vt:lpstr>
      <vt:lpstr>Tahoma</vt:lpstr>
      <vt:lpstr>Wingdings</vt:lpstr>
      <vt:lpstr>테마1</vt:lpstr>
      <vt:lpstr>1_테마1</vt:lpstr>
      <vt:lpstr>Office 테마</vt:lpstr>
      <vt:lpstr>Office Theme</vt:lpstr>
      <vt:lpstr>Presentation</vt:lpstr>
      <vt:lpstr>PowerPoint 프레젠테이션</vt:lpstr>
      <vt:lpstr>Contents</vt:lpstr>
      <vt:lpstr>1. 概要</vt:lpstr>
      <vt:lpstr>1.概要</vt:lpstr>
      <vt:lpstr>1.概要</vt:lpstr>
      <vt:lpstr>1.概要</vt:lpstr>
      <vt:lpstr>2.前面部构造</vt:lpstr>
      <vt:lpstr>2.前面部构造</vt:lpstr>
      <vt:lpstr>2.前面部构造</vt:lpstr>
      <vt:lpstr>2.前面部构造</vt:lpstr>
      <vt:lpstr>2.前面部构造</vt:lpstr>
      <vt:lpstr>2. 前面部构造</vt:lpstr>
      <vt:lpstr>3. 内部构造</vt:lpstr>
      <vt:lpstr>3. 内部构造– Gas Inlet</vt:lpstr>
      <vt:lpstr>3. 内部构造– Gas Inlet</vt:lpstr>
      <vt:lpstr>3. 内部构造– Gas Inlet</vt:lpstr>
      <vt:lpstr>3. 内部构造 – Gas Inlet</vt:lpstr>
      <vt:lpstr>3. 内部构造– Gas Inlet</vt:lpstr>
      <vt:lpstr>3. 内部构造 – Burner(燃烧器)</vt:lpstr>
      <vt:lpstr>3. 内部构造– Burner</vt:lpstr>
      <vt:lpstr>3. 内部构造– Burner</vt:lpstr>
      <vt:lpstr>3. 内部构造– Burner</vt:lpstr>
      <vt:lpstr>3. 内部构造– Burner</vt:lpstr>
      <vt:lpstr>3. 内部构造– Burner</vt:lpstr>
      <vt:lpstr>3. 内部构造– Burner</vt:lpstr>
      <vt:lpstr>3. 内部构造– Burner</vt:lpstr>
      <vt:lpstr>3. 内部构造– Burner</vt:lpstr>
      <vt:lpstr>3. 内部构造– Burner</vt:lpstr>
      <vt:lpstr>3.内部构造– Burner</vt:lpstr>
      <vt:lpstr>3.内部构造– Burner</vt:lpstr>
      <vt:lpstr>3.内部构造– Burner</vt:lpstr>
      <vt:lpstr>3.内部构造– Burner</vt:lpstr>
      <vt:lpstr>3.内部构造– Reactor</vt:lpstr>
      <vt:lpstr>3.内部构造– Reactor</vt:lpstr>
      <vt:lpstr>3.内部构造– Reactor</vt:lpstr>
      <vt:lpstr>3.内部构造– Reactor</vt:lpstr>
      <vt:lpstr>3.内部构造– Reactor</vt:lpstr>
      <vt:lpstr>3.内部构造– Reactor</vt:lpstr>
      <vt:lpstr>3.内部构造– Reactor</vt:lpstr>
      <vt:lpstr>3.内部构造– Reactor</vt:lpstr>
      <vt:lpstr>3.内部构造– Reactor</vt:lpstr>
      <vt:lpstr>3.内部构造– Reactor</vt:lpstr>
      <vt:lpstr>3.内部构造– Reactor</vt:lpstr>
      <vt:lpstr>3.内部构造– Reactor</vt:lpstr>
      <vt:lpstr>3.内部构造 – Reactor</vt:lpstr>
      <vt:lpstr>3.内部构造– Reactor</vt:lpstr>
      <vt:lpstr>3.内部构造– Wet Tower</vt:lpstr>
      <vt:lpstr>PowerPoint 프레젠테이션</vt:lpstr>
      <vt:lpstr>PowerPoint 프레젠테이션</vt:lpstr>
      <vt:lpstr>3.内部构造– Wet Tower</vt:lpstr>
      <vt:lpstr>3.内部构造– Wet Tower</vt:lpstr>
      <vt:lpstr>3.内部构造– Wet Tower</vt:lpstr>
      <vt:lpstr>3.内部构造– Wet Tower</vt:lpstr>
      <vt:lpstr>3.内部构造– Wet Tank</vt:lpstr>
      <vt:lpstr>3.内部构造– Wet Tank</vt:lpstr>
      <vt:lpstr>3.内部构造– Wet Tank</vt:lpstr>
      <vt:lpstr>3.内部构造– Wet Tank</vt:lpstr>
      <vt:lpstr>3.内部构造– Wet Tank</vt:lpstr>
      <vt:lpstr>3.内部构造– Wet Tank</vt:lpstr>
      <vt:lpstr>3.内部构造– Wet Tank</vt:lpstr>
      <vt:lpstr>3.内部构造– Wet Tank</vt:lpstr>
      <vt:lpstr>3. 内部构造 – Wet Tank</vt:lpstr>
      <vt:lpstr>3. 内部构造– Wet Tank</vt:lpstr>
      <vt:lpstr>3. 内部构造 – Wet Tank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4. 右侧部构造</vt:lpstr>
      <vt:lpstr>5. 后面部构造</vt:lpstr>
      <vt:lpstr>5.后面部构造</vt:lpstr>
      <vt:lpstr>5.后面部构造</vt:lpstr>
      <vt:lpstr>5.后面部构造</vt:lpstr>
      <vt:lpstr>5.后面部构造</vt:lpstr>
      <vt:lpstr>5.后面部构造</vt:lpstr>
      <vt:lpstr>5.后面部构造</vt:lpstr>
      <vt:lpstr>5.后面部构造</vt:lpstr>
      <vt:lpstr>5.后面部构造</vt:lpstr>
      <vt:lpstr>5.后面部构造</vt:lpstr>
      <vt:lpstr>5.后面部构造</vt:lpstr>
      <vt:lpstr>5.后面部构造</vt:lpstr>
      <vt:lpstr>5.后面部构造</vt:lpstr>
      <vt:lpstr>5. 后面部构造</vt:lpstr>
      <vt:lpstr>5. 后面部构造</vt:lpstr>
      <vt:lpstr>5. 后面部构造</vt:lpstr>
      <vt:lpstr>5. 后面部构造</vt:lpstr>
      <vt:lpstr>5.后面部构造</vt:lpstr>
      <vt:lpstr>5.后面部构造</vt:lpstr>
      <vt:lpstr>5.后面部构造</vt:lpstr>
      <vt:lpstr>6. 上部构造</vt:lpstr>
      <vt:lpstr>PowerPoint 프레젠테이션</vt:lpstr>
      <vt:lpstr>6.上部构造</vt:lpstr>
      <vt:lpstr>6.上部构造</vt:lpstr>
      <vt:lpstr>7. Sensor 构造</vt:lpstr>
      <vt:lpstr>7. Sensor 构造- Emergency（紧急）</vt:lpstr>
      <vt:lpstr>PowerPoint 프레젠테이션</vt:lpstr>
      <vt:lpstr>7. Sensor构造– Emergency（紧急）</vt:lpstr>
      <vt:lpstr>7. Sensor构造– Emergency（紧急）</vt:lpstr>
      <vt:lpstr>7. Sensor构造– Emergency（紧急）</vt:lpstr>
      <vt:lpstr>7. Sensor构造- Pressure</vt:lpstr>
      <vt:lpstr>7. Sensor构造- Pressure</vt:lpstr>
      <vt:lpstr>7. Sensor构造- Pressure</vt:lpstr>
      <vt:lpstr>7. Sensor 构造 - Pressure</vt:lpstr>
      <vt:lpstr>7. Sensor 构造 - Flame</vt:lpstr>
      <vt:lpstr>7. Sensor 构造 - Temp</vt:lpstr>
      <vt:lpstr>7. Sensor 构造 - Temp</vt:lpstr>
      <vt:lpstr>7. Sensor 构造 - Temp</vt:lpstr>
      <vt:lpstr>7. Sensor 构造 - Temp</vt:lpstr>
      <vt:lpstr>7. Sensor 构造 - Temp</vt:lpstr>
      <vt:lpstr>7. Sensor 构造 - Flow</vt:lpstr>
      <vt:lpstr>7. Sensor 构造 - Flow</vt:lpstr>
      <vt:lpstr>7. Sensor 构造 - Flow</vt:lpstr>
      <vt:lpstr>7. Sensor 构造 - Flow</vt:lpstr>
      <vt:lpstr>7. Sensor 构造 - Flow</vt:lpstr>
      <vt:lpstr>7. Sensor 构造 - Tank</vt:lpstr>
      <vt:lpstr>7. Sensor 构造 - Tank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Jung</dc:creator>
  <cp:lastModifiedBy>user</cp:lastModifiedBy>
  <cp:revision>662</cp:revision>
  <cp:lastPrinted>2024-04-16T21:41:59Z</cp:lastPrinted>
  <dcterms:created xsi:type="dcterms:W3CDTF">2017-08-27T04:40:28Z</dcterms:created>
  <dcterms:modified xsi:type="dcterms:W3CDTF">2024-12-23T02:40:40Z</dcterms:modified>
</cp:coreProperties>
</file>